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60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71" r:id="rId14"/>
    <p:sldId id="268" r:id="rId15"/>
    <p:sldId id="269" r:id="rId16"/>
    <p:sldId id="270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46"/>
  </p:normalViewPr>
  <p:slideViewPr>
    <p:cSldViewPr snapToGrid="0">
      <p:cViewPr varScale="1">
        <p:scale>
          <a:sx n="103" d="100"/>
          <a:sy n="103" d="100"/>
        </p:scale>
        <p:origin x="1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D8E385-572A-9041-A4BA-ADD0B092F405}" type="datetimeFigureOut">
              <a:rPr lang="en-US" smtClean="0"/>
              <a:t>12/8/24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235603-C491-7C40-996D-24EE421408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141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A235603-C491-7C40-996D-24EE4214080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30472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3CAE47-EF6D-86F9-D344-8DBFEA72DE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9551E10-E4BF-54C0-2794-CBC4F5ED66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2CA928-1834-906B-ED13-03345D74A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5F8F-EDC8-8E41-AEE5-659E5087C36D}" type="datetimeFigureOut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8CD741-17DA-1A38-7EAE-A8BA8C8AE4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387014B-26C7-CFA9-9D8F-D75E702E9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4B6B-D661-6745-B52E-1D888422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46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575D43-47DE-29DC-FBB0-FB8145964C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63A6F04-BDC2-772F-ABED-A3AAE8A49B5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33B091-0356-8C04-9E32-9A5CC7E64F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5F8F-EDC8-8E41-AEE5-659E5087C36D}" type="datetimeFigureOut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E8810A-46FE-EB02-5238-4C65F16702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50FDFA-163F-86BD-8CB2-25F251C2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4B6B-D661-6745-B52E-1D888422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013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BD19446-D44B-8CF1-9ECC-A7402260CAF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1F4726-C1DD-CA05-ABDC-1031970528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BC4B8D-F907-EC00-7F18-B4FAB45663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5F8F-EDC8-8E41-AEE5-659E5087C36D}" type="datetimeFigureOut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9BBBDE-E813-9A8E-E85A-1215BFF90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B96F7C-111A-7F9A-DEFF-4989BEBDA2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4B6B-D661-6745-B52E-1D888422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7921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51A2D-7647-432B-02E8-AE0D93CEF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1B8D9E-0E13-C756-546E-2B2F360DD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6EB4F5-4F10-C3C8-6F67-E4ECF4E9A1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5F8F-EDC8-8E41-AEE5-659E5087C36D}" type="datetimeFigureOut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7DCE40-3E18-B8A6-1CC7-6C43D392C2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0CD867-9DA2-92AA-1360-1E8F6C0D2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4B6B-D661-6745-B52E-1D888422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376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1AC334C-3B06-450B-AAD1-5C3830F7D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3C5394-4B03-C276-D5E3-92A1FE064A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45DB5-401C-B93B-34B5-F3CF1AD1F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5F8F-EDC8-8E41-AEE5-659E5087C36D}" type="datetimeFigureOut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F7CBEB-A69F-37D6-B48C-F641BBA46E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73C48B-8763-84C2-9854-80D88E4144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4B6B-D661-6745-B52E-1D888422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04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2B421D-198D-996D-F4BE-0A478703ED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3C498D-F6F2-DFFC-DAF5-A3D612ED9EC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A74A9A-ED59-4F61-80B1-D33604C6F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7D69D9-B617-A066-393A-627F1BC22C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5F8F-EDC8-8E41-AEE5-659E5087C36D}" type="datetimeFigureOut">
              <a:rPr lang="en-US" smtClean="0"/>
              <a:t>12/8/24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D0DC66-E498-0B2A-467C-545F189A63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3BA31D1-E2FF-D3E8-222D-5A77206F03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4B6B-D661-6745-B52E-1D888422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764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370838-2500-FB34-3872-31EAE5F338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494420-F226-EE4A-4BA4-33176C1EDB6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7A63DDB-F303-BAA5-A7A8-B07186395C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F016271-5838-B928-4E2A-737D602CFC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02DF5A-8F30-83DB-F172-B44A8EF0414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AB3F087-1880-1784-3B6A-C896605240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5F8F-EDC8-8E41-AEE5-659E5087C36D}" type="datetimeFigureOut">
              <a:rPr lang="en-US" smtClean="0"/>
              <a:t>12/8/24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3304CB7-DF4E-D3B6-6C3A-AB983180D6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52C849B-4021-D77B-5000-55387CA12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4B6B-D661-6745-B52E-1D888422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6337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415B21-FC94-558C-19FD-0C65CEE10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F076E21-A266-C545-CB1E-27B9D1C4B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5F8F-EDC8-8E41-AEE5-659E5087C36D}" type="datetimeFigureOut">
              <a:rPr lang="en-US" smtClean="0"/>
              <a:t>12/8/24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0F112-CECE-FEE0-FEDF-17D2F22333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E8B734-CD4E-46C1-17AE-C3FBF9F5EA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4B6B-D661-6745-B52E-1D888422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39985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7A37AEF-7705-C0B4-6959-2426E8954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5F8F-EDC8-8E41-AEE5-659E5087C36D}" type="datetimeFigureOut">
              <a:rPr lang="en-US" smtClean="0"/>
              <a:t>12/8/24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65146BA-85C2-15CB-D6F6-77A2D4CD3B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43C0CCA-8895-9C60-4D08-A5DD4E397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4B6B-D661-6745-B52E-1D888422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2009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C03BF8-4799-DDF2-E85E-4717A186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C9EC0C-A03F-D2F3-6916-A493F85465C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AB75D6-08AF-D396-B132-90A65E3427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A5144B-B750-4B13-F906-5D643A4AB9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5F8F-EDC8-8E41-AEE5-659E5087C36D}" type="datetimeFigureOut">
              <a:rPr lang="en-US" smtClean="0"/>
              <a:t>12/8/24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04EB6D-D4D7-3A9B-C728-E143B04C38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386747B-3363-1823-6A70-02606F9F73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4B6B-D661-6745-B52E-1D888422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130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F4C92B-A048-8316-9779-D74E3307A7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7B64336-A0EA-0CCB-8E2C-59B6BC1C8B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F02CB19-8E32-29A0-DBBF-02144E6E2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F097D8D-910A-10C0-F68E-EEF963D89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55F8F-EDC8-8E41-AEE5-659E5087C36D}" type="datetimeFigureOut">
              <a:rPr lang="en-US" smtClean="0"/>
              <a:t>12/8/24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270AC0-E792-7041-C2A0-1C8A5163A0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6628B-034C-489D-2A57-96D6A0ED90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1E4B6B-D661-6745-B52E-1D888422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544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FE3F58-6A01-7405-8FD1-3D085E314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96D64D-464D-4A19-66B0-9EB2367325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BA45FB-A28B-5572-757D-FAA6B2DFC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E355F8F-EDC8-8E41-AEE5-659E5087C36D}" type="datetimeFigureOut">
              <a:rPr lang="en-US" smtClean="0"/>
              <a:t>12/8/24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FAB278-7364-F751-EF20-7393191A0F1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FD5251-2854-A1E6-0CA9-6DB4C76E69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B1E4B6B-D661-6745-B52E-1D8884221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351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cs.toronto.edu/~duvenaud/distill_bayes_net/public/" TargetMode="External"/><Relationship Id="rId4" Type="http://schemas.openxmlformats.org/officeDocument/2006/relationships/hyperlink" Target="https://en.wikipedia.org/wiki/Kullback&#8211;Leibler_divergence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pyro.ai/#:~:text=Pyro%20is%20a%20universal%20probabilistic,deep%20learning%20and%20Bayesian%20modeling.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uvadlc-notebooks.readthedocs.io/en/latest/tutorial_notebooks/DL2/Bayesian_Neural_Networks/dl2_bnn_tut1_students_with_answers.html" TargetMode="External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uvadlc-notebooks.readthedocs.io/en/latest/tutorial_notebooks/DL2/Bayesian_Neural_Networks/dl2_bnn_tut1_students_with_answers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uvadlc-notebooks.readthedocs.io/en/latest/tutorial_notebooks/DL2/Bayesian_Neural_Networks/dl2_bnn_tut1_students_with_answers.html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uvadlc-notebooks.readthedocs.io/en/latest/tutorial_notebooks/DL2/Bayesian_Neural_Networks/dl2_bnn_tut1_students_with_answers.html" TargetMode="External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uvadlc-notebooks.readthedocs.io/en/latest/tutorial_notebooks/DL2/Bayesian_Neural_Networks/dl2_bnn_tut1_students_with_answers.html" TargetMode="Externa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dpi.com/1424-8220/21/2/331?utm_source=chatgpt.com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ciencedirect.com/science/article/pii/S0167923620300014" TargetMode="External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s.toronto.edu/~duvenaud/distill_bayes_net/public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alyticsvidhya.com/blog/2021/06/complete-guide-to-prevent-overfitting-in-neural-networks-part-2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arxiv.org/abs/2007.06823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en.wikipedia.org/wiki/Metropolis%E2%80%93Hastings_algorith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B3C0-9F07-7EE3-A50A-8EC1D1BA889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330381"/>
          </a:xfrm>
        </p:spPr>
        <p:txBody>
          <a:bodyPr/>
          <a:lstStyle/>
          <a:p>
            <a:r>
              <a:rPr lang="en-US" dirty="0"/>
              <a:t>STAT 6390 Final Presentation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2F432ED-27FE-9571-F4EB-00C597D58F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85180"/>
            <a:ext cx="9144000" cy="1220077"/>
          </a:xfrm>
        </p:spPr>
        <p:txBody>
          <a:bodyPr/>
          <a:lstStyle/>
          <a:p>
            <a:r>
              <a:rPr lang="en-US" dirty="0"/>
              <a:t>Leon Yuan</a:t>
            </a:r>
          </a:p>
          <a:p>
            <a:r>
              <a:rPr lang="en-US" dirty="0"/>
              <a:t>Dec. 9</a:t>
            </a:r>
            <a:r>
              <a:rPr lang="en-US" baseline="30000" dirty="0"/>
              <a:t>th</a:t>
            </a:r>
            <a:r>
              <a:rPr lang="en-US" dirty="0"/>
              <a:t> 2024</a:t>
            </a:r>
          </a:p>
        </p:txBody>
      </p:sp>
    </p:spTree>
    <p:extLst>
      <p:ext uri="{BB962C8B-B14F-4D97-AF65-F5344CB8AC3E}">
        <p14:creationId xmlns:p14="http://schemas.microsoft.com/office/powerpoint/2010/main" val="32555922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C2093-0042-10FE-2868-60E771EA9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Variational Inference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5FF6C-6A37-A951-A53C-7D44CF3B38F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Easy to scale up to large dataset</a:t>
                </a:r>
              </a:p>
              <a:p>
                <a:r>
                  <a:rPr lang="en-US" dirty="0"/>
                  <a:t>Gradient-based methods, like traditional neural network</a:t>
                </a:r>
              </a:p>
              <a:p>
                <a:r>
                  <a:rPr lang="en-US" dirty="0"/>
                  <a:t>VI is to define a tractable variational distribution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𝜙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 with the parameter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r>
                  <a:rPr lang="en-US" b="0" dirty="0"/>
                  <a:t> to approximate the intractable posterior distribution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/>
                  <a:t>.</a:t>
                </a:r>
              </a:p>
              <a:p>
                <a:r>
                  <a:rPr lang="en-US" dirty="0"/>
                  <a:t>Use the optimization algorithm to maximize the above similarity.</a:t>
                </a:r>
              </a:p>
              <a:p>
                <a:endParaRPr lang="en-US" b="0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265FF6C-6A37-A951-A53C-7D44CF3B38F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86" t="-23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66776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5D6FA-8997-0E92-A405-4D0B8383E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Kullback</a:t>
            </a:r>
            <a:r>
              <a:rPr lang="en-US" dirty="0"/>
              <a:t>–</a:t>
            </a:r>
            <a:r>
              <a:rPr lang="en-US" dirty="0" err="1"/>
              <a:t>Leibler</a:t>
            </a:r>
            <a:r>
              <a:rPr lang="en-US" dirty="0"/>
              <a:t> divergence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ECA530-5AF0-2027-959F-3888199794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1175759"/>
          </a:xfrm>
        </p:spPr>
        <p:txBody>
          <a:bodyPr/>
          <a:lstStyle/>
          <a:p>
            <a:r>
              <a:rPr lang="en-US" dirty="0"/>
              <a:t>The main idea of VI is to apply KL divergence to maximize their similarity.</a:t>
            </a:r>
          </a:p>
        </p:txBody>
      </p:sp>
      <p:pic>
        <p:nvPicPr>
          <p:cNvPr id="5" name="Picture 4" descr="A black and white symbol&#10;&#10;Description automatically generated">
            <a:extLst>
              <a:ext uri="{FF2B5EF4-FFF2-40B4-BE49-F238E27FC236}">
                <a16:creationId xmlns:a16="http://schemas.microsoft.com/office/drawing/2014/main" id="{E17D89D6-0A86-51E6-D1E2-FD8939BD3D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6141" y="2863850"/>
            <a:ext cx="6311900" cy="1130300"/>
          </a:xfrm>
          <a:prstGeom prst="rect">
            <a:avLst/>
          </a:prstGeom>
        </p:spPr>
      </p:pic>
      <p:pic>
        <p:nvPicPr>
          <p:cNvPr id="7" name="Picture 6" descr="A group of math equations&#10;&#10;Description automatically generated">
            <a:extLst>
              <a:ext uri="{FF2B5EF4-FFF2-40B4-BE49-F238E27FC236}">
                <a16:creationId xmlns:a16="http://schemas.microsoft.com/office/drawing/2014/main" id="{F8579858-DFC3-783F-0F74-408BF5E44F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9574" y="4323286"/>
            <a:ext cx="7772400" cy="150909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F7D0E71-5D14-3FFD-3275-15E74DB28357}"/>
              </a:ext>
            </a:extLst>
          </p:cNvPr>
          <p:cNvSpPr txBox="1"/>
          <p:nvPr/>
        </p:nvSpPr>
        <p:spPr>
          <a:xfrm>
            <a:off x="2419574" y="6070599"/>
            <a:ext cx="90695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https://en.wikipedia.org/wiki/Kullback–Leibler_divergence</a:t>
            </a:r>
            <a:endParaRPr lang="en-US" dirty="0"/>
          </a:p>
          <a:p>
            <a:r>
              <a:rPr lang="en-US" dirty="0">
                <a:hlinkClick r:id="rId5"/>
              </a:rPr>
              <a:t>https://www.cs.toronto.edu/~duvenaud/distill_bayes_net/public/</a:t>
            </a:r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62A5AF-26F1-EC2B-D1C8-A93A7C03C76A}"/>
              </a:ext>
            </a:extLst>
          </p:cNvPr>
          <p:cNvSpPr txBox="1"/>
          <p:nvPr/>
        </p:nvSpPr>
        <p:spPr>
          <a:xfrm>
            <a:off x="247424" y="3244334"/>
            <a:ext cx="2528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KL formula from Wiki: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E8850F6-5F83-C111-9E5B-FE3C023E75DF}"/>
              </a:ext>
            </a:extLst>
          </p:cNvPr>
          <p:cNvSpPr txBox="1"/>
          <p:nvPr/>
        </p:nvSpPr>
        <p:spPr>
          <a:xfrm>
            <a:off x="344245" y="4581091"/>
            <a:ext cx="19148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Apply KL to BNN:</a:t>
            </a:r>
          </a:p>
        </p:txBody>
      </p:sp>
    </p:spTree>
    <p:extLst>
      <p:ext uri="{BB962C8B-B14F-4D97-AF65-F5344CB8AC3E}">
        <p14:creationId xmlns:p14="http://schemas.microsoft.com/office/powerpoint/2010/main" val="730282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2D84A-7821-091C-D97A-7E2EED481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87157"/>
          </a:xfrm>
        </p:spPr>
        <p:txBody>
          <a:bodyPr/>
          <a:lstStyle/>
          <a:p>
            <a:r>
              <a:rPr lang="en-US" dirty="0"/>
              <a:t>Make approximation into optimization:</a:t>
            </a:r>
          </a:p>
        </p:txBody>
      </p:sp>
      <p:pic>
        <p:nvPicPr>
          <p:cNvPr id="9" name="Picture 8" descr="A math equations with numbers&#10;&#10;Description automatically generated with medium confidence">
            <a:extLst>
              <a:ext uri="{FF2B5EF4-FFF2-40B4-BE49-F238E27FC236}">
                <a16:creationId xmlns:a16="http://schemas.microsoft.com/office/drawing/2014/main" id="{162167F3-63C6-2B48-38E4-61164E699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1550" y="4417202"/>
            <a:ext cx="7772400" cy="1107869"/>
          </a:xfrm>
          <a:prstGeom prst="rect">
            <a:avLst/>
          </a:prstGeom>
        </p:spPr>
      </p:pic>
      <p:pic>
        <p:nvPicPr>
          <p:cNvPr id="13" name="Picture 12" descr="A close-up of a number&#10;&#10;Description automatically generated">
            <a:extLst>
              <a:ext uri="{FF2B5EF4-FFF2-40B4-BE49-F238E27FC236}">
                <a16:creationId xmlns:a16="http://schemas.microsoft.com/office/drawing/2014/main" id="{C619C0B0-C811-D9B1-C69B-5D8589F00A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225" y="1801461"/>
            <a:ext cx="7772400" cy="11806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B26C8374-F867-4FC3-3DC6-9A152C41B0D3}"/>
              </a:ext>
            </a:extLst>
          </p:cNvPr>
          <p:cNvSpPr txBox="1"/>
          <p:nvPr/>
        </p:nvSpPr>
        <p:spPr>
          <a:xfrm>
            <a:off x="300661" y="1952904"/>
            <a:ext cx="2722238" cy="36933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Simplify the previous one: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E28238-8124-4168-5165-7FFAA3957768}"/>
                  </a:ext>
                </a:extLst>
              </p:cNvPr>
              <p:cNvSpPr txBox="1"/>
              <p:nvPr/>
            </p:nvSpPr>
            <p:spPr>
              <a:xfrm>
                <a:off x="1421027" y="4601804"/>
                <a:ext cx="1784198" cy="369332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dirty="0" err="1"/>
                  <a:t>Maxmize</a:t>
                </a:r>
                <a:r>
                  <a:rPr lang="en-US" dirty="0"/>
                  <a:t> </a:t>
                </a:r>
                <a:r>
                  <a:rPr lang="en-US" dirty="0" err="1"/>
                  <a:t>w.r.t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𝜙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FE28238-8124-4168-5165-7FFAA39577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1027" y="4601804"/>
                <a:ext cx="1784198" cy="369332"/>
              </a:xfrm>
              <a:prstGeom prst="rect">
                <a:avLst/>
              </a:prstGeom>
              <a:blipFill>
                <a:blip r:embed="rId4"/>
                <a:stretch>
                  <a:fillRect l="-1389" t="-3125" b="-21875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E121860-0951-0745-5EC6-90625DC5DFA6}"/>
              </a:ext>
            </a:extLst>
          </p:cNvPr>
          <p:cNvSpPr txBox="1"/>
          <p:nvPr/>
        </p:nvSpPr>
        <p:spPr>
          <a:xfrm>
            <a:off x="838200" y="3537086"/>
            <a:ext cx="838994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Evidence Lower Bound (ELBO):</a:t>
            </a:r>
          </a:p>
        </p:txBody>
      </p:sp>
    </p:spTree>
    <p:extLst>
      <p:ext uri="{BB962C8B-B14F-4D97-AF65-F5344CB8AC3E}">
        <p14:creationId xmlns:p14="http://schemas.microsoft.com/office/powerpoint/2010/main" val="14742700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10F671-3437-C827-E867-F1B2DBCB2F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95852"/>
            <a:ext cx="10515600" cy="1325563"/>
          </a:xfrm>
        </p:spPr>
        <p:txBody>
          <a:bodyPr/>
          <a:lstStyle/>
          <a:p>
            <a:r>
              <a:rPr lang="en-US" dirty="0"/>
              <a:t>Evidence Lower Bound (ELBO)</a:t>
            </a:r>
          </a:p>
        </p:txBody>
      </p:sp>
      <p:pic>
        <p:nvPicPr>
          <p:cNvPr id="5" name="Content Placeholder 4" descr="A diagram of a logistic diagram&#10;&#10;Description automatically generated">
            <a:extLst>
              <a:ext uri="{FF2B5EF4-FFF2-40B4-BE49-F238E27FC236}">
                <a16:creationId xmlns:a16="http://schemas.microsoft.com/office/drawing/2014/main" id="{7B765992-00DF-C75B-1F0F-E50EDF8F043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83803" y="1317019"/>
            <a:ext cx="7132320" cy="5001101"/>
          </a:xfrm>
        </p:spPr>
      </p:pic>
    </p:spTree>
    <p:extLst>
      <p:ext uri="{BB962C8B-B14F-4D97-AF65-F5344CB8AC3E}">
        <p14:creationId xmlns:p14="http://schemas.microsoft.com/office/powerpoint/2010/main" val="2759273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9955-52FE-5BE4-6614-724947FB00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Stochastic Gradient Ascent for a normal NN</a:t>
            </a:r>
          </a:p>
        </p:txBody>
      </p:sp>
      <p:pic>
        <p:nvPicPr>
          <p:cNvPr id="5" name="Picture 4" descr="A math equations and formulas&#10;&#10;Description automatically generated with medium confidence">
            <a:extLst>
              <a:ext uri="{FF2B5EF4-FFF2-40B4-BE49-F238E27FC236}">
                <a16:creationId xmlns:a16="http://schemas.microsoft.com/office/drawing/2014/main" id="{79147B9A-C71B-580A-B0A5-C11F1E4EB8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42170" y="1528758"/>
            <a:ext cx="7772400" cy="3400425"/>
          </a:xfrm>
          <a:prstGeom prst="rect">
            <a:avLst/>
          </a:prstGeom>
        </p:spPr>
      </p:pic>
      <p:pic>
        <p:nvPicPr>
          <p:cNvPr id="7" name="Picture 6" descr="A black text with a white background&#10;&#10;Description automatically generated">
            <a:extLst>
              <a:ext uri="{FF2B5EF4-FFF2-40B4-BE49-F238E27FC236}">
                <a16:creationId xmlns:a16="http://schemas.microsoft.com/office/drawing/2014/main" id="{E11E4E69-8051-2B6E-41C0-0516155A76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085158"/>
            <a:ext cx="7772400" cy="1772842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1A124E-15C8-15ED-E6D9-54BF01EC7610}"/>
              </a:ext>
            </a:extLst>
          </p:cNvPr>
          <p:cNvSpPr txBox="1"/>
          <p:nvPr/>
        </p:nvSpPr>
        <p:spPr>
          <a:xfrm>
            <a:off x="311076" y="2695425"/>
            <a:ext cx="3270324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Batch Gradient Ascent: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E6505F-A9BF-AF32-E1F7-F383A95822D6}"/>
              </a:ext>
            </a:extLst>
          </p:cNvPr>
          <p:cNvSpPr txBox="1"/>
          <p:nvPr/>
        </p:nvSpPr>
        <p:spPr>
          <a:xfrm>
            <a:off x="311076" y="4867577"/>
            <a:ext cx="3872753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Minibatch Gradient Ascent:</a:t>
            </a:r>
          </a:p>
        </p:txBody>
      </p:sp>
    </p:spTree>
    <p:extLst>
      <p:ext uri="{BB962C8B-B14F-4D97-AF65-F5344CB8AC3E}">
        <p14:creationId xmlns:p14="http://schemas.microsoft.com/office/powerpoint/2010/main" val="504132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74C0E6-4800-582A-3315-A08248136A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3208" y="163889"/>
            <a:ext cx="8090647" cy="920317"/>
          </a:xfrm>
        </p:spPr>
        <p:txBody>
          <a:bodyPr/>
          <a:lstStyle/>
          <a:p>
            <a:r>
              <a:rPr lang="en-US" dirty="0"/>
              <a:t>Reparameterization SGA for BNN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31CDA14-A9EF-96DD-57E2-455646A4CE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083" y="1610829"/>
            <a:ext cx="11309873" cy="83193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E4E8E-863C-3758-56DB-BCDC3AAECE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2446" y="2781209"/>
            <a:ext cx="11029151" cy="1063939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FAB8A88E-9F4F-7B87-C5B4-BA1A94DD2A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26173" y="4227457"/>
            <a:ext cx="2717800" cy="723900"/>
          </a:xfrm>
          <a:prstGeom prst="rect">
            <a:avLst/>
          </a:prstGeom>
        </p:spPr>
      </p:pic>
      <p:pic>
        <p:nvPicPr>
          <p:cNvPr id="13" name="Picture 12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1305BE5E-17DE-BFC4-BF44-2EDFC4F311A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44169" y="5370752"/>
            <a:ext cx="8903661" cy="1459617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11D18A7D-4BFA-4CA2-D46B-1CAED75275A9}"/>
              </a:ext>
            </a:extLst>
          </p:cNvPr>
          <p:cNvSpPr txBox="1"/>
          <p:nvPr/>
        </p:nvSpPr>
        <p:spPr>
          <a:xfrm>
            <a:off x="4741153" y="1116165"/>
            <a:ext cx="1562828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Maximize:</a:t>
            </a:r>
            <a:r>
              <a:rPr lang="en-US" dirty="0"/>
              <a:t>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000A9D6-E1A4-657A-9B23-0DE2E06FA518}"/>
              </a:ext>
            </a:extLst>
          </p:cNvPr>
          <p:cNvSpPr txBox="1"/>
          <p:nvPr/>
        </p:nvSpPr>
        <p:spPr>
          <a:xfrm>
            <a:off x="4615031" y="2442768"/>
            <a:ext cx="2173044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Take gradients:</a:t>
            </a:r>
          </a:p>
        </p:txBody>
      </p:sp>
      <p:pic>
        <p:nvPicPr>
          <p:cNvPr id="17" name="Picture 16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462EC3BA-9296-C50E-EE01-B5E41789C23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6455" y="4297307"/>
            <a:ext cx="4597400" cy="5842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509BADB9-AF24-A209-92D0-92790BC42158}"/>
              </a:ext>
            </a:extLst>
          </p:cNvPr>
          <p:cNvSpPr txBox="1"/>
          <p:nvPr/>
        </p:nvSpPr>
        <p:spPr>
          <a:xfrm>
            <a:off x="3474720" y="3845148"/>
            <a:ext cx="5766099" cy="46166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Choose Normal as the prior for weights: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611E1F-286A-EEDA-EA07-F74D9798CDFF}"/>
                  </a:ext>
                </a:extLst>
              </p:cNvPr>
              <p:cNvSpPr txBox="1"/>
              <p:nvPr/>
            </p:nvSpPr>
            <p:spPr>
              <a:xfrm>
                <a:off x="3001383" y="4978937"/>
                <a:ext cx="6605196" cy="461665"/>
              </a:xfrm>
              <a:prstGeom prst="rect">
                <a:avLst/>
              </a:prstGeom>
              <a:noFill/>
              <a:ln w="25400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Re-parameter with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𝜇</m:t>
                    </m:r>
                  </m:oMath>
                </a14:m>
                <a:r>
                  <a:rPr lang="en-US" sz="2400" dirty="0"/>
                  <a:t> and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sz="2400" dirty="0"/>
                  <a:t> with minibatch SGA:</a:t>
                </a: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9611E1F-286A-EEDA-EA07-F74D9798CD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1383" y="4978937"/>
                <a:ext cx="6605196" cy="461665"/>
              </a:xfrm>
              <a:prstGeom prst="rect">
                <a:avLst/>
              </a:prstGeom>
              <a:blipFill>
                <a:blip r:embed="rId7"/>
                <a:stretch>
                  <a:fillRect l="-1338" t="-7692" b="-25641"/>
                </a:stretch>
              </a:blipFill>
              <a:ln w="25400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131388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717E79-D227-C54A-47A8-82AA24EBAF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Pseudo Procedure for SVI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6F0B4E-D9D0-1A84-929C-A77BEAA7CE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en-US" b="1" i="0" dirty="0">
                <a:effectLst/>
                <a:latin typeface="KaTeX_Main"/>
              </a:rPr>
              <a:t>1:procedure </a:t>
            </a:r>
            <a:r>
              <a:rPr lang="en-US" b="0" i="0" cap="small" dirty="0">
                <a:effectLst/>
                <a:latin typeface="KaTeX_Main"/>
              </a:rPr>
              <a:t>SVI</a:t>
            </a:r>
            <a:r>
              <a:rPr lang="en-US" b="0" i="0" dirty="0">
                <a:effectLst/>
                <a:latin typeface="Georgia" panose="02040502050405020303" pitchFamily="18" charset="0"/>
              </a:rPr>
              <a:t>(</a:t>
            </a:r>
            <a:r>
              <a:rPr lang="en-US" b="0" i="0" dirty="0">
                <a:effectLst/>
                <a:latin typeface="KaTeX_Main"/>
              </a:rPr>
              <a:t>x, y, w</a:t>
            </a:r>
            <a:r>
              <a:rPr lang="en-US" b="0" i="0" dirty="0">
                <a:effectLst/>
                <a:latin typeface="Georgia" panose="02040502050405020303" pitchFamily="18" charset="0"/>
              </a:rPr>
              <a:t>)</a:t>
            </a:r>
          </a:p>
          <a:p>
            <a:pPr algn="l"/>
            <a:r>
              <a:rPr lang="en-US" dirty="0">
                <a:latin typeface="Georgia" panose="02040502050405020303" pitchFamily="18" charset="0"/>
              </a:rPr>
              <a:t>    </a:t>
            </a:r>
            <a:r>
              <a:rPr lang="en-US" b="0" i="0" dirty="0">
                <a:effectLst/>
                <a:latin typeface="Georgia" panose="02040502050405020303" pitchFamily="18" charset="0"/>
              </a:rPr>
              <a:t>2:</a:t>
            </a:r>
            <a:r>
              <a:rPr lang="en-US" b="1" i="0" dirty="0">
                <a:effectLst/>
                <a:latin typeface="KaTeX_Main"/>
              </a:rPr>
              <a:t>while </a:t>
            </a:r>
            <a:r>
              <a:rPr lang="en-US" b="0" i="0" dirty="0">
                <a:effectLst/>
                <a:latin typeface="Georgia" panose="02040502050405020303" pitchFamily="18" charset="0"/>
              </a:rPr>
              <a:t>training not converged</a:t>
            </a:r>
            <a:r>
              <a:rPr lang="en-US" b="1" i="0" dirty="0">
                <a:effectLst/>
                <a:latin typeface="KaTeX_Main"/>
              </a:rPr>
              <a:t> do</a:t>
            </a:r>
            <a:endParaRPr lang="en-US" b="0" i="0" dirty="0"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0" i="0" dirty="0">
                <a:effectLst/>
                <a:latin typeface="Georgia" panose="02040502050405020303" pitchFamily="18" charset="0"/>
              </a:rPr>
              <a:t>    3:</a:t>
            </a:r>
            <a:r>
              <a:rPr lang="el-GR" b="0" i="1" dirty="0">
                <a:solidFill>
                  <a:srgbClr val="0000FF"/>
                </a:solidFill>
                <a:effectLst/>
                <a:latin typeface="KaTeX_Math"/>
              </a:rPr>
              <a:t>ϵ</a:t>
            </a:r>
            <a:r>
              <a:rPr lang="el-GR" b="0" i="0" dirty="0">
                <a:solidFill>
                  <a:srgbClr val="0000FF"/>
                </a:solidFill>
                <a:effectLst/>
                <a:latin typeface="KaTeX_Main"/>
              </a:rPr>
              <a:t>∼</a:t>
            </a:r>
            <a:r>
              <a:rPr lang="en-US" b="0" i="0" dirty="0">
                <a:solidFill>
                  <a:srgbClr val="0000FF"/>
                </a:solidFill>
                <a:effectLst/>
                <a:latin typeface="KaTeX_Caligraphic"/>
              </a:rPr>
              <a:t>N</a:t>
            </a:r>
            <a:r>
              <a:rPr lang="en-US" b="0" i="0" dirty="0">
                <a:solidFill>
                  <a:srgbClr val="0000FF"/>
                </a:solidFill>
                <a:effectLst/>
                <a:latin typeface="KaTeX_Main"/>
              </a:rPr>
              <a:t>(0,</a:t>
            </a:r>
            <a:r>
              <a:rPr lang="en-US" b="0" i="1" dirty="0">
                <a:solidFill>
                  <a:srgbClr val="0000FF"/>
                </a:solidFill>
                <a:effectLst/>
                <a:latin typeface="KaTeX_Math"/>
              </a:rPr>
              <a:t>I</a:t>
            </a:r>
            <a:r>
              <a:rPr lang="en-US" b="0" i="0" dirty="0">
                <a:solidFill>
                  <a:srgbClr val="0000FF"/>
                </a:solidFill>
                <a:effectLst/>
                <a:latin typeface="KaTeX_Main"/>
              </a:rPr>
              <a:t>)</a:t>
            </a:r>
            <a:endParaRPr lang="en-US" b="0" i="0" dirty="0"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0" i="0" dirty="0">
                <a:effectLst/>
                <a:latin typeface="Georgia" panose="02040502050405020303" pitchFamily="18" charset="0"/>
              </a:rPr>
              <a:t>    4:</a:t>
            </a:r>
            <a:r>
              <a:rPr lang="en-US" b="0" i="1" dirty="0">
                <a:effectLst/>
                <a:latin typeface="KaTeX_Math"/>
              </a:rPr>
              <a:t>g</a:t>
            </a:r>
            <a:r>
              <a:rPr lang="en-US" b="0" i="0" dirty="0">
                <a:effectLst/>
                <a:latin typeface="KaTeX_Main"/>
              </a:rPr>
              <a:t>=BACKPROP(</a:t>
            </a:r>
            <a:r>
              <a:rPr lang="en-US" b="0" i="1" dirty="0">
                <a:effectLst/>
                <a:latin typeface="KaTeX_Math"/>
              </a:rPr>
              <a:t>x</a:t>
            </a:r>
            <a:r>
              <a:rPr lang="en-US" b="0" i="0" dirty="0">
                <a:effectLst/>
                <a:latin typeface="KaTeX_Main"/>
              </a:rPr>
              <a:t>, </a:t>
            </a:r>
            <a:r>
              <a:rPr lang="en-US" b="0" i="1" dirty="0">
                <a:effectLst/>
                <a:latin typeface="KaTeX_Math"/>
              </a:rPr>
              <a:t>y</a:t>
            </a:r>
            <a:r>
              <a:rPr lang="en-US" b="0" i="0" dirty="0">
                <a:effectLst/>
                <a:latin typeface="KaTeX_Main"/>
              </a:rPr>
              <a:t>, </a:t>
            </a:r>
            <a:r>
              <a:rPr lang="en-US" i="1" dirty="0">
                <a:solidFill>
                  <a:srgbClr val="0000FF"/>
                </a:solidFill>
                <a:latin typeface="KaTeX_Math"/>
              </a:rPr>
              <a:t>u</a:t>
            </a:r>
            <a:r>
              <a:rPr lang="en-US" b="0" i="0" dirty="0">
                <a:solidFill>
                  <a:srgbClr val="0000FF"/>
                </a:solidFill>
                <a:effectLst/>
                <a:latin typeface="KaTeX_Main"/>
              </a:rPr>
              <a:t>+</a:t>
            </a:r>
            <a:r>
              <a:rPr lang="el-GR" b="0" i="1" dirty="0">
                <a:solidFill>
                  <a:srgbClr val="0000FF"/>
                </a:solidFill>
                <a:effectLst/>
                <a:latin typeface="KaTeX_Math"/>
              </a:rPr>
              <a:t>ϵσ</a:t>
            </a:r>
            <a:r>
              <a:rPr lang="el-GR" b="0" i="0" dirty="0">
                <a:effectLst/>
                <a:latin typeface="KaTeX_Main"/>
              </a:rPr>
              <a:t>)</a:t>
            </a:r>
            <a:endParaRPr lang="el-GR" b="0" i="0" dirty="0"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0" i="0" dirty="0">
                <a:effectLst/>
                <a:latin typeface="Georgia" panose="02040502050405020303" pitchFamily="18" charset="0"/>
              </a:rPr>
              <a:t>    </a:t>
            </a:r>
            <a:r>
              <a:rPr lang="el-GR" b="0" i="0" dirty="0">
                <a:effectLst/>
                <a:latin typeface="Georgia" panose="02040502050405020303" pitchFamily="18" charset="0"/>
              </a:rPr>
              <a:t>5:</a:t>
            </a:r>
            <a:r>
              <a:rPr lang="en-US" dirty="0">
                <a:latin typeface="KaTeX_Main"/>
              </a:rPr>
              <a:t>u</a:t>
            </a:r>
            <a:r>
              <a:rPr lang="en-US" b="0" i="0" dirty="0">
                <a:effectLst/>
                <a:latin typeface="KaTeX_Main"/>
              </a:rPr>
              <a:t>=u + </a:t>
            </a:r>
            <a:r>
              <a:rPr lang="el-GR" b="0" i="0" dirty="0">
                <a:effectLst/>
                <a:latin typeface="KaTeX_Main"/>
              </a:rPr>
              <a:t>α</a:t>
            </a:r>
            <a:r>
              <a:rPr lang="en-US" b="0" i="0" dirty="0">
                <a:effectLst/>
                <a:latin typeface="KaTeX_Main"/>
              </a:rPr>
              <a:t> * g</a:t>
            </a:r>
            <a:endParaRPr lang="en-US" b="0" i="0" dirty="0"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0" i="0" dirty="0">
                <a:effectLst/>
                <a:latin typeface="Georgia" panose="02040502050405020303" pitchFamily="18" charset="0"/>
              </a:rPr>
              <a:t>    6:</a:t>
            </a:r>
            <a:r>
              <a:rPr lang="el-GR" b="0" i="1" dirty="0">
                <a:solidFill>
                  <a:srgbClr val="0000FF"/>
                </a:solidFill>
                <a:effectLst/>
                <a:latin typeface="KaTeX_Math"/>
              </a:rPr>
              <a:t>σ</a:t>
            </a:r>
            <a:r>
              <a:rPr lang="el-GR" b="0" i="0" dirty="0">
                <a:solidFill>
                  <a:srgbClr val="0000FF"/>
                </a:solidFill>
                <a:effectLst/>
                <a:latin typeface="KaTeX_Main"/>
              </a:rPr>
              <a:t>=</a:t>
            </a:r>
            <a:r>
              <a:rPr lang="el-GR" b="0" i="1" dirty="0">
                <a:solidFill>
                  <a:srgbClr val="0000FF"/>
                </a:solidFill>
                <a:effectLst/>
                <a:latin typeface="KaTeX_Math"/>
              </a:rPr>
              <a:t>σ</a:t>
            </a:r>
            <a:r>
              <a:rPr lang="en-US" b="0" i="1" dirty="0">
                <a:solidFill>
                  <a:srgbClr val="0000FF"/>
                </a:solidFill>
                <a:effectLst/>
                <a:latin typeface="KaTeX_Math"/>
              </a:rPr>
              <a:t> </a:t>
            </a:r>
            <a:r>
              <a:rPr lang="el-GR" b="0" i="0" dirty="0">
                <a:solidFill>
                  <a:srgbClr val="0000FF"/>
                </a:solidFill>
                <a:effectLst/>
                <a:latin typeface="KaTeX_Main"/>
              </a:rPr>
              <a:t>+</a:t>
            </a:r>
            <a:r>
              <a:rPr lang="en-US" b="0" i="0" dirty="0">
                <a:solidFill>
                  <a:srgbClr val="0000FF"/>
                </a:solidFill>
                <a:effectLst/>
                <a:latin typeface="KaTeX_Main"/>
              </a:rPr>
              <a:t> </a:t>
            </a:r>
            <a:r>
              <a:rPr lang="el-GR" b="0" i="1" dirty="0">
                <a:solidFill>
                  <a:srgbClr val="0000FF"/>
                </a:solidFill>
                <a:effectLst/>
                <a:latin typeface="KaTeX_Math"/>
              </a:rPr>
              <a:t>σ </a:t>
            </a:r>
            <a:r>
              <a:rPr lang="en-US" b="0" i="1" dirty="0">
                <a:solidFill>
                  <a:srgbClr val="0000FF"/>
                </a:solidFill>
                <a:effectLst/>
                <a:latin typeface="KaTeX_Math"/>
              </a:rPr>
              <a:t>* g</a:t>
            </a:r>
            <a:endParaRPr lang="en-US" b="0" i="0" dirty="0"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0" i="0" dirty="0">
                <a:effectLst/>
                <a:latin typeface="Georgia" panose="02040502050405020303" pitchFamily="18" charset="0"/>
              </a:rPr>
              <a:t>    7:</a:t>
            </a:r>
            <a:r>
              <a:rPr lang="en-US" b="1" i="0" dirty="0">
                <a:effectLst/>
                <a:latin typeface="KaTeX_Main"/>
              </a:rPr>
              <a:t>end while</a:t>
            </a:r>
            <a:endParaRPr lang="en-US" b="0" i="0" dirty="0">
              <a:effectLst/>
              <a:latin typeface="Georgia" panose="02040502050405020303" pitchFamily="18" charset="0"/>
            </a:endParaRPr>
          </a:p>
          <a:p>
            <a:pPr algn="l"/>
            <a:r>
              <a:rPr lang="en-US" b="0" i="0" dirty="0">
                <a:effectLst/>
                <a:latin typeface="Georgia" panose="02040502050405020303" pitchFamily="18" charset="0"/>
              </a:rPr>
              <a:t>8:</a:t>
            </a:r>
            <a:r>
              <a:rPr lang="en-US" b="1" i="0" dirty="0">
                <a:effectLst/>
                <a:latin typeface="KaTeX_Main"/>
              </a:rPr>
              <a:t>end procedure</a:t>
            </a:r>
            <a:endParaRPr lang="en-US" b="0" i="0" dirty="0">
              <a:effectLst/>
              <a:latin typeface="Georgia" panose="02040502050405020303" pitchFamily="18" charset="0"/>
            </a:endParaRPr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2071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EA8684-5620-3B3F-B627-5651A743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Implementation for BNN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59F3DB-E413-0D15-4DEF-EA08292E2E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596229"/>
          </a:xfrm>
        </p:spPr>
        <p:txBody>
          <a:bodyPr/>
          <a:lstStyle/>
          <a:p>
            <a:r>
              <a:rPr lang="en-US" dirty="0"/>
              <a:t>Currently R doesn’t have packages to support BNN</a:t>
            </a:r>
          </a:p>
          <a:p>
            <a:r>
              <a:rPr lang="en-US" dirty="0"/>
              <a:t>However, Python has well support packages to implement BNN</a:t>
            </a:r>
          </a:p>
          <a:p>
            <a:r>
              <a:rPr lang="en-US" dirty="0"/>
              <a:t>“</a:t>
            </a:r>
            <a:r>
              <a:rPr lang="en-US" dirty="0">
                <a:hlinkClick r:id="rId2"/>
              </a:rPr>
              <a:t>Pyro</a:t>
            </a:r>
            <a:r>
              <a:rPr lang="en-US" dirty="0"/>
              <a:t> is a universal </a:t>
            </a:r>
            <a:r>
              <a:rPr lang="en-US" dirty="0">
                <a:solidFill>
                  <a:srgbClr val="FF0000"/>
                </a:solidFill>
              </a:rPr>
              <a:t>probabilistic programming language</a:t>
            </a:r>
            <a:r>
              <a:rPr lang="en-US" dirty="0"/>
              <a:t> (PPL) written in Python and supported by </a:t>
            </a:r>
            <a:r>
              <a:rPr lang="en-US" dirty="0" err="1"/>
              <a:t>PyTorch</a:t>
            </a:r>
            <a:r>
              <a:rPr lang="en-US" dirty="0"/>
              <a:t> on the backend. Pyro enables flexible and expressive deep probabilistic modeling, unifying the best of modern </a:t>
            </a:r>
            <a:r>
              <a:rPr lang="en-US" dirty="0">
                <a:solidFill>
                  <a:srgbClr val="FF0000"/>
                </a:solidFill>
              </a:rPr>
              <a:t>deep learning</a:t>
            </a:r>
            <a:r>
              <a:rPr lang="en-US" dirty="0"/>
              <a:t> and </a:t>
            </a:r>
            <a:r>
              <a:rPr lang="en-US" dirty="0">
                <a:solidFill>
                  <a:srgbClr val="FF0000"/>
                </a:solidFill>
              </a:rPr>
              <a:t>Bayesian modeling</a:t>
            </a:r>
            <a:r>
              <a:rPr lang="en-US" dirty="0"/>
              <a:t>.”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83444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122F21-0239-DF49-4CB1-F1686A705B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Toy Example from Pyro</a:t>
            </a:r>
          </a:p>
        </p:txBody>
      </p:sp>
      <p:pic>
        <p:nvPicPr>
          <p:cNvPr id="5" name="Content Placeholder 4" descr="A computer code with text&#10;&#10;Description automatically generated">
            <a:extLst>
              <a:ext uri="{FF2B5EF4-FFF2-40B4-BE49-F238E27FC236}">
                <a16:creationId xmlns:a16="http://schemas.microsoft.com/office/drawing/2014/main" id="{4FDFBE42-14C9-674D-485B-1A17093CB0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00543" y="2239327"/>
            <a:ext cx="10853257" cy="3161011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DE66EC2-0A76-B7ED-F056-D522A5CBDF0F}"/>
              </a:ext>
            </a:extLst>
          </p:cNvPr>
          <p:cNvSpPr txBox="1"/>
          <p:nvPr/>
        </p:nvSpPr>
        <p:spPr>
          <a:xfrm>
            <a:off x="1161826" y="4023360"/>
            <a:ext cx="10004612" cy="1269402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B157053-C26E-6E1E-FBFB-5CDE92CA8A30}"/>
              </a:ext>
            </a:extLst>
          </p:cNvPr>
          <p:cNvSpPr txBox="1"/>
          <p:nvPr/>
        </p:nvSpPr>
        <p:spPr>
          <a:xfrm>
            <a:off x="376518" y="5841402"/>
            <a:ext cx="1131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https://uvadlc-notebooks.readthedocs.io/en/latest/tutorial_notebooks/DL2/Bayesian_Neural_Networks/dl2_bnn_tut1_students_with_answers.html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809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6D0AD-582C-3A0E-7AA9-033FA96FC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0862"/>
            <a:ext cx="10515600" cy="1325563"/>
          </a:xfrm>
        </p:spPr>
        <p:txBody>
          <a:bodyPr/>
          <a:lstStyle/>
          <a:p>
            <a:r>
              <a:rPr lang="en-US" dirty="0"/>
              <a:t>MCMC sampler for BNN</a:t>
            </a:r>
          </a:p>
        </p:txBody>
      </p:sp>
      <p:pic>
        <p:nvPicPr>
          <p:cNvPr id="5" name="Content Placeholder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C477F8ED-E74D-832D-38CE-090AD1FBCE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999386"/>
            <a:ext cx="9646920" cy="449398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A9E725-98A2-32DD-73C4-1D872D656BFB}"/>
              </a:ext>
            </a:extLst>
          </p:cNvPr>
          <p:cNvSpPr txBox="1"/>
          <p:nvPr/>
        </p:nvSpPr>
        <p:spPr>
          <a:xfrm>
            <a:off x="914400" y="2579406"/>
            <a:ext cx="9646920" cy="666974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23D55D-08BF-1985-D43E-6AC1A4439103}"/>
              </a:ext>
            </a:extLst>
          </p:cNvPr>
          <p:cNvSpPr txBox="1"/>
          <p:nvPr/>
        </p:nvSpPr>
        <p:spPr>
          <a:xfrm>
            <a:off x="376518" y="5841402"/>
            <a:ext cx="1131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https://uvadlc-notebooks.readthedocs.io/en/latest/tutorial_notebooks/DL2/Bayesian_Neural_Networks/dl2_bnn_tut1_students_with_answers.html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7693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A8CF9E-B0DD-0FBA-D605-9379832E14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7607" y="332852"/>
            <a:ext cx="6358666" cy="1325563"/>
          </a:xfrm>
        </p:spPr>
        <p:txBody>
          <a:bodyPr/>
          <a:lstStyle/>
          <a:p>
            <a:r>
              <a:rPr lang="en-US" dirty="0"/>
              <a:t>Bayesian Neural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E77FF6D-90BC-E5D9-6B5C-964684AE537F}"/>
              </a:ext>
            </a:extLst>
          </p:cNvPr>
          <p:cNvSpPr txBox="1"/>
          <p:nvPr/>
        </p:nvSpPr>
        <p:spPr>
          <a:xfrm>
            <a:off x="774550" y="1775010"/>
            <a:ext cx="11166437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/>
              <a:t>The definition of BNN is a stochastic neural network trained using the Bayesian Inference.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Traditional NN can only give point estimates for weights and predictions.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Nowadays many applications needs uncertainty to make decisions.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Bayesian NN treats weights as random variables, so priors can be assigned to them.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/>
              <a:t>BNN can give posterior uncertainty about predictions.</a:t>
            </a:r>
          </a:p>
        </p:txBody>
      </p:sp>
    </p:spTree>
    <p:extLst>
      <p:ext uri="{BB962C8B-B14F-4D97-AF65-F5344CB8AC3E}">
        <p14:creationId xmlns:p14="http://schemas.microsoft.com/office/powerpoint/2010/main" val="23153021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7DD251-A247-FD0B-BAA3-5645C4C470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Predictions of BNN with MCMC</a:t>
            </a:r>
          </a:p>
        </p:txBody>
      </p:sp>
      <p:pic>
        <p:nvPicPr>
          <p:cNvPr id="5" name="Content Placeholder 4" descr="A graph of a graph&#10;&#10;Description automatically generated with medium confidence">
            <a:extLst>
              <a:ext uri="{FF2B5EF4-FFF2-40B4-BE49-F238E27FC236}">
                <a16:creationId xmlns:a16="http://schemas.microsoft.com/office/drawing/2014/main" id="{34ED0419-3856-8E22-7444-70C993A94BA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37805" y="1825625"/>
            <a:ext cx="8116390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345A654-ABAF-594D-E03B-D37A0BBC8D3A}"/>
              </a:ext>
            </a:extLst>
          </p:cNvPr>
          <p:cNvSpPr txBox="1"/>
          <p:nvPr/>
        </p:nvSpPr>
        <p:spPr>
          <a:xfrm>
            <a:off x="376518" y="5841402"/>
            <a:ext cx="113170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https://uvadlc-notebooks.readthedocs.io/en/latest/tutorial_notebooks/DL2/Bayesian_Neural_Networks/dl2_bnn_tut1_students_with_answers.html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91459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38B598-C14C-060D-3A4F-31B4A3A266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2396"/>
            <a:ext cx="10515600" cy="1325563"/>
          </a:xfrm>
        </p:spPr>
        <p:txBody>
          <a:bodyPr/>
          <a:lstStyle/>
          <a:p>
            <a:r>
              <a:rPr lang="en-US" dirty="0"/>
              <a:t>Stochastic Variance Inference</a:t>
            </a:r>
          </a:p>
        </p:txBody>
      </p:sp>
      <p:pic>
        <p:nvPicPr>
          <p:cNvPr id="5" name="Content Placeholder 4" descr="A screenshot of a computer code&#10;&#10;Description automatically generated">
            <a:extLst>
              <a:ext uri="{FF2B5EF4-FFF2-40B4-BE49-F238E27FC236}">
                <a16:creationId xmlns:a16="http://schemas.microsoft.com/office/drawing/2014/main" id="{AAEB0058-EFE0-F8B0-548B-EF4DC4C9977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30765" y="1157212"/>
            <a:ext cx="8466269" cy="542317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BF9368C-A130-4676-19A7-1AE354093429}"/>
              </a:ext>
            </a:extLst>
          </p:cNvPr>
          <p:cNvSpPr txBox="1"/>
          <p:nvPr/>
        </p:nvSpPr>
        <p:spPr>
          <a:xfrm>
            <a:off x="1581374" y="2710927"/>
            <a:ext cx="7917629" cy="175349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3E8055-F4BD-F0FB-57D2-FF56F307CBDF}"/>
              </a:ext>
            </a:extLst>
          </p:cNvPr>
          <p:cNvSpPr txBox="1"/>
          <p:nvPr/>
        </p:nvSpPr>
        <p:spPr>
          <a:xfrm>
            <a:off x="1430765" y="6569383"/>
            <a:ext cx="11317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https://uvadlc-notebooks.readthedocs.io/en/latest/tutorial_notebooks/DL2/Bayesian_Neural_Networks/dl2_bnn_tut1_students_with_answers.html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1761422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B37DE62-906B-69D2-6EDF-6BF4172FA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76" y="365125"/>
            <a:ext cx="12084424" cy="1325563"/>
          </a:xfrm>
        </p:spPr>
        <p:txBody>
          <a:bodyPr/>
          <a:lstStyle/>
          <a:p>
            <a:r>
              <a:rPr lang="en-US" dirty="0"/>
              <a:t>Posterior Predictions of BNN with Variance Inference</a:t>
            </a:r>
          </a:p>
        </p:txBody>
      </p:sp>
      <p:pic>
        <p:nvPicPr>
          <p:cNvPr id="5" name="Content Placeholder 4" descr="A graph showing a line of a curve&#10;&#10;Description automatically generated with medium confidence">
            <a:extLst>
              <a:ext uri="{FF2B5EF4-FFF2-40B4-BE49-F238E27FC236}">
                <a16:creationId xmlns:a16="http://schemas.microsoft.com/office/drawing/2014/main" id="{8C1DADBF-188E-7DB1-E28D-F49DDAC7E5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993573" y="1825625"/>
            <a:ext cx="8204853" cy="4351338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4792CEC-79A9-C19E-FB0C-2A42DC79E597}"/>
              </a:ext>
            </a:extLst>
          </p:cNvPr>
          <p:cNvSpPr txBox="1"/>
          <p:nvPr/>
        </p:nvSpPr>
        <p:spPr>
          <a:xfrm>
            <a:off x="1785768" y="6176963"/>
            <a:ext cx="113170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hlinkClick r:id="rId3"/>
              </a:rPr>
              <a:t>https://uvadlc-notebooks.readthedocs.io/en/latest/tutorial_notebooks/DL2/Bayesian_Neural_Networks/dl2_bnn_tut1_students_with_answers.html</a:t>
            </a:r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46595412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4FBBC-C54D-6578-D0A3-79E469635F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8456"/>
            <a:ext cx="10515600" cy="1325563"/>
          </a:xfrm>
        </p:spPr>
        <p:txBody>
          <a:bodyPr/>
          <a:lstStyle/>
          <a:p>
            <a:r>
              <a:rPr lang="en-US" dirty="0"/>
              <a:t>Applications of BNN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6A2F65-41F1-B180-9464-3468B8DBFB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68529"/>
            <a:ext cx="10515600" cy="680907"/>
          </a:xfrm>
        </p:spPr>
        <p:txBody>
          <a:bodyPr/>
          <a:lstStyle/>
          <a:p>
            <a:r>
              <a:rPr lang="en-US" dirty="0"/>
              <a:t>Autonomous Vehicle System</a:t>
            </a:r>
          </a:p>
        </p:txBody>
      </p:sp>
      <p:pic>
        <p:nvPicPr>
          <p:cNvPr id="5" name="Picture 4" descr="A diagram of a driving process&#10;&#10;Description automatically generated">
            <a:extLst>
              <a:ext uri="{FF2B5EF4-FFF2-40B4-BE49-F238E27FC236}">
                <a16:creationId xmlns:a16="http://schemas.microsoft.com/office/drawing/2014/main" id="{AAAC9A52-96CF-602A-221A-9AFB216718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793" y="1621789"/>
            <a:ext cx="7772400" cy="500365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CDE287D-D915-48C6-1AD9-2215B068D72F}"/>
              </a:ext>
            </a:extLst>
          </p:cNvPr>
          <p:cNvSpPr txBox="1"/>
          <p:nvPr/>
        </p:nvSpPr>
        <p:spPr>
          <a:xfrm>
            <a:off x="742277" y="6488668"/>
            <a:ext cx="1105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https://www.mdpi.com/1424-8220/21/2/331?utm_source=chatgpt.com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3103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3CBCF9-C863-8EE8-5C39-EBB437CC6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Flight Trajectory prediction with BNN</a:t>
            </a:r>
          </a:p>
        </p:txBody>
      </p:sp>
      <p:pic>
        <p:nvPicPr>
          <p:cNvPr id="5" name="Content Placeholder 4" descr="A diagram of a flight model&#10;&#10;Description automatically generated">
            <a:extLst>
              <a:ext uri="{FF2B5EF4-FFF2-40B4-BE49-F238E27FC236}">
                <a16:creationId xmlns:a16="http://schemas.microsoft.com/office/drawing/2014/main" id="{658B6102-5871-35F6-7CCA-5FB8E54968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51274"/>
            <a:ext cx="10515600" cy="410003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E9D32DD-E035-CD52-3362-07DAC4AC3D87}"/>
              </a:ext>
            </a:extLst>
          </p:cNvPr>
          <p:cNvSpPr txBox="1"/>
          <p:nvPr/>
        </p:nvSpPr>
        <p:spPr>
          <a:xfrm>
            <a:off x="1753496" y="6308209"/>
            <a:ext cx="91009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https://www.sciencedirect.com/science/article/pii/S0167923620300014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39229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0A44A-A5FB-640B-A80B-832A4A55F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 to paper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B9BD85-8268-7930-DD7F-F363CDC2CD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55362" cy="4667250"/>
          </a:xfrm>
        </p:spPr>
        <p:txBody>
          <a:bodyPr>
            <a:normAutofit fontScale="92500"/>
          </a:bodyPr>
          <a:lstStyle/>
          <a:p>
            <a:r>
              <a:rPr lang="en-US" dirty="0"/>
              <a:t>Bayesian Neural Networks: An Introduction and Survey by Ethan </a:t>
            </a:r>
            <a:r>
              <a:rPr lang="en-US" dirty="0" err="1"/>
              <a:t>Goan</a:t>
            </a:r>
            <a:r>
              <a:rPr lang="en-US" dirty="0"/>
              <a:t>, Clinton </a:t>
            </a:r>
            <a:r>
              <a:rPr lang="en-US" dirty="0" err="1"/>
              <a:t>Fookes</a:t>
            </a:r>
            <a:endParaRPr lang="en-US" dirty="0"/>
          </a:p>
          <a:p>
            <a:r>
              <a:rPr lang="en-US" dirty="0"/>
              <a:t>A Primer on Bayesian Neural Networks: Review and Debates by Julyan Arbel1, Konstantinos Pitas1, Mariia Vladimirova2, Vincent Fortuin3</a:t>
            </a:r>
          </a:p>
          <a:p>
            <a:r>
              <a:rPr lang="en-US" dirty="0"/>
              <a:t>Hands-on Bayesian Neural Networks – A Tutorial for Deep Learning Users by Laurent Valentin Jospin and so on</a:t>
            </a:r>
          </a:p>
          <a:p>
            <a:r>
              <a:rPr lang="en-US" dirty="0"/>
              <a:t>A Bayesian Driver Agent Model for Autonomous Vehicles System Based on Knowledge-Aware and Real-Time Data by </a:t>
            </a:r>
            <a:r>
              <a:rPr lang="en-US" dirty="0" err="1"/>
              <a:t>Jichang</a:t>
            </a:r>
            <a:r>
              <a:rPr lang="en-US" dirty="0"/>
              <a:t> Ma, Hui Xie, Kang Song and Hao Liu</a:t>
            </a:r>
          </a:p>
          <a:p>
            <a:r>
              <a:rPr lang="en-US" dirty="0">
                <a:hlinkClick r:id="rId2"/>
              </a:rPr>
              <a:t>https://www.cs.toronto.edu/~duvenaud/distill_bayes_net/public/</a:t>
            </a:r>
            <a:r>
              <a:rPr lang="zh-CN" altLang="en-US" dirty="0"/>
              <a:t> </a:t>
            </a:r>
            <a:r>
              <a:rPr lang="en-US" altLang="zh-CN" dirty="0"/>
              <a:t>by Elliot Creager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3547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11B3C4-5DD0-7641-99BB-0B75FB17DF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2078"/>
            <a:ext cx="10515600" cy="1325563"/>
          </a:xfrm>
        </p:spPr>
        <p:txBody>
          <a:bodyPr/>
          <a:lstStyle/>
          <a:p>
            <a:r>
              <a:rPr lang="en-US" dirty="0"/>
              <a:t>Traditional NN can easily overfit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90EA8E-CF7E-2A06-B0A7-8CF61435A3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3073"/>
            <a:ext cx="10515600" cy="1603375"/>
          </a:xfrm>
        </p:spPr>
        <p:txBody>
          <a:bodyPr/>
          <a:lstStyle/>
          <a:p>
            <a:r>
              <a:rPr lang="en-US" dirty="0"/>
              <a:t>Because of “Universal Approximation Theorem”.</a:t>
            </a:r>
          </a:p>
          <a:p>
            <a:r>
              <a:rPr lang="en-US" dirty="0"/>
              <a:t>“A single layer of neural network with a finite number of neurons can approximate any continuous function.”</a:t>
            </a:r>
          </a:p>
        </p:txBody>
      </p:sp>
      <p:pic>
        <p:nvPicPr>
          <p:cNvPr id="5" name="Picture 4" descr="A graph of a graph of a test&#10;&#10;Description automatically generated with medium confidence">
            <a:extLst>
              <a:ext uri="{FF2B5EF4-FFF2-40B4-BE49-F238E27FC236}">
                <a16:creationId xmlns:a16="http://schemas.microsoft.com/office/drawing/2014/main" id="{27DE6C0E-F625-1211-05C8-9D4874F5FB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8291" y="2528482"/>
            <a:ext cx="6870357" cy="408791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64F3B5-4A41-AD77-B9E8-F8CC1FB5B446}"/>
              </a:ext>
            </a:extLst>
          </p:cNvPr>
          <p:cNvSpPr txBox="1"/>
          <p:nvPr/>
        </p:nvSpPr>
        <p:spPr>
          <a:xfrm>
            <a:off x="161365" y="6529892"/>
            <a:ext cx="116720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https://www.analyticsvidhya.com/blog/2021/06/complete-guide-to-prevent-overfitting-in-neural-networks-part-2/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7050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17B3BE-8D24-1FDC-7FD0-4DCF37D2EA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4110" y="184002"/>
            <a:ext cx="10515600" cy="818216"/>
          </a:xfrm>
        </p:spPr>
        <p:txBody>
          <a:bodyPr/>
          <a:lstStyle/>
          <a:p>
            <a:r>
              <a:rPr lang="en-US" dirty="0"/>
              <a:t>Comparisons between three types of NN</a:t>
            </a:r>
          </a:p>
        </p:txBody>
      </p:sp>
      <p:pic>
        <p:nvPicPr>
          <p:cNvPr id="5" name="Content Placeholder 4" descr="A diagram of a network&#10;&#10;Description automatically generated">
            <a:extLst>
              <a:ext uri="{FF2B5EF4-FFF2-40B4-BE49-F238E27FC236}">
                <a16:creationId xmlns:a16="http://schemas.microsoft.com/office/drawing/2014/main" id="{3799CB13-48F4-050C-457A-9207B2EFFC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36233" y="1002218"/>
            <a:ext cx="9380668" cy="523549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0AEC94D-0EA9-F73A-D34A-6F7D39B8597C}"/>
              </a:ext>
            </a:extLst>
          </p:cNvPr>
          <p:cNvSpPr txBox="1"/>
          <p:nvPr/>
        </p:nvSpPr>
        <p:spPr>
          <a:xfrm>
            <a:off x="3044414" y="6237711"/>
            <a:ext cx="6572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3"/>
              </a:rPr>
              <a:t>https://arxiv.org/abs/2007.06823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2987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32784-7E9A-ECCB-739F-88496AFB35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3993" y="368143"/>
            <a:ext cx="7348369" cy="1325563"/>
          </a:xfrm>
        </p:spPr>
        <p:txBody>
          <a:bodyPr/>
          <a:lstStyle/>
          <a:p>
            <a:r>
              <a:rPr lang="en-US" dirty="0"/>
              <a:t>Core Bayesian formula in NN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F07D2C5-00B9-E9D8-DE4C-EB261B63875C}"/>
              </a:ext>
            </a:extLst>
          </p:cNvPr>
          <p:cNvSpPr txBox="1"/>
          <p:nvPr/>
        </p:nvSpPr>
        <p:spPr>
          <a:xfrm>
            <a:off x="1258644" y="3238639"/>
            <a:ext cx="781005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 is the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theta is the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Dx is training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Dy is training 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p(theta) is the prior for weights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p(</a:t>
            </a:r>
            <a:r>
              <a:rPr lang="en-US" sz="2800" dirty="0" err="1"/>
              <a:t>theta|D</a:t>
            </a:r>
            <a:r>
              <a:rPr lang="en-US" sz="2800" dirty="0"/>
              <a:t>) is the posterior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p(Dy| Dx, theta) is the likelihood function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p(D) is the marginal function of data </a:t>
            </a:r>
          </a:p>
        </p:txBody>
      </p:sp>
      <p:pic>
        <p:nvPicPr>
          <p:cNvPr id="11" name="Picture 10" descr="A black text on a white background&#10;&#10;Description automatically generated">
            <a:extLst>
              <a:ext uri="{FF2B5EF4-FFF2-40B4-BE49-F238E27FC236}">
                <a16:creationId xmlns:a16="http://schemas.microsoft.com/office/drawing/2014/main" id="{527C4AF6-FABA-FBB6-9FD2-377AD3B92B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8552" y="1693706"/>
            <a:ext cx="10974895" cy="140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7186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817E8F-B073-A98D-B4BA-DA7E886FA5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Posterior predictive function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23852C-0B87-FCE0-E83A-D91D8E8957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67646"/>
            <a:ext cx="11007526" cy="124131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B116E8A-D7BE-4583-EE97-CDFE07A4D126}"/>
              </a:ext>
            </a:extLst>
          </p:cNvPr>
          <p:cNvSpPr txBox="1"/>
          <p:nvPr/>
        </p:nvSpPr>
        <p:spPr>
          <a:xfrm>
            <a:off x="387275" y="3429000"/>
            <a:ext cx="1162901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Think BNN as an infinite collection of neural networks from the posterior.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BNN can also be an ensemble learning to improve point predictions.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The posterior prediction is the weighted average of each NN prediction.</a:t>
            </a:r>
          </a:p>
        </p:txBody>
      </p:sp>
    </p:spTree>
    <p:extLst>
      <p:ext uri="{BB962C8B-B14F-4D97-AF65-F5344CB8AC3E}">
        <p14:creationId xmlns:p14="http://schemas.microsoft.com/office/powerpoint/2010/main" val="41485635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140AA9-5934-E7A4-55AA-D12A8A94E9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Biggest Advantage of BNN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5E642-F9A8-2D9D-0115-3C642BC333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26535"/>
          </a:xfrm>
        </p:spPr>
        <p:txBody>
          <a:bodyPr/>
          <a:lstStyle/>
          <a:p>
            <a:r>
              <a:rPr lang="en-US" dirty="0"/>
              <a:t>BNN can give the uncertainty about the weights and predictions.</a:t>
            </a:r>
          </a:p>
          <a:p>
            <a:r>
              <a:rPr lang="en-US" dirty="0"/>
              <a:t>There are so many applications that needs uncertainty quantification such as healthcare, self-driving, finance.</a:t>
            </a:r>
          </a:p>
          <a:p>
            <a:r>
              <a:rPr lang="en-US" dirty="0"/>
              <a:t>BNN can make NN explainability instead of black-box.</a:t>
            </a:r>
          </a:p>
          <a:p>
            <a:r>
              <a:rPr lang="en-US" dirty="0"/>
              <a:t>The prior on weights naturally serves as regulation to prevent overfitting and underfitting. </a:t>
            </a:r>
          </a:p>
          <a:p>
            <a:r>
              <a:rPr lang="en-US" dirty="0"/>
              <a:t>BNN can also improve generalizations.</a:t>
            </a:r>
          </a:p>
          <a:p>
            <a:r>
              <a:rPr lang="en-US" dirty="0"/>
              <a:t>BNN is a combo of regulation and </a:t>
            </a:r>
            <a:r>
              <a:rPr lang="en-US" dirty="0" err="1"/>
              <a:t>ensembling</a:t>
            </a:r>
            <a:r>
              <a:rPr lang="en-US" dirty="0"/>
              <a:t> NN.</a:t>
            </a:r>
          </a:p>
        </p:txBody>
      </p:sp>
    </p:spTree>
    <p:extLst>
      <p:ext uri="{BB962C8B-B14F-4D97-AF65-F5344CB8AC3E}">
        <p14:creationId xmlns:p14="http://schemas.microsoft.com/office/powerpoint/2010/main" val="9895674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6DC9C4-952F-3AD4-43A7-FB32D8826C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6943"/>
            <a:ext cx="10515600" cy="889214"/>
          </a:xfrm>
        </p:spPr>
        <p:txBody>
          <a:bodyPr/>
          <a:lstStyle/>
          <a:p>
            <a:r>
              <a:rPr lang="en-US" dirty="0"/>
              <a:t>Monte Carlo Estimations for regressions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5E98487-8EBE-E2ED-55CE-37CDC416457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78367" y="996157"/>
            <a:ext cx="8839200" cy="3721100"/>
          </a:xfrm>
        </p:spPr>
      </p:pic>
      <p:pic>
        <p:nvPicPr>
          <p:cNvPr id="7" name="Picture 6" descr="A number and mathematical symbols&#10;&#10;Description automatically generated with medium confidence">
            <a:extLst>
              <a:ext uri="{FF2B5EF4-FFF2-40B4-BE49-F238E27FC236}">
                <a16:creationId xmlns:a16="http://schemas.microsoft.com/office/drawing/2014/main" id="{645D57A3-F9AB-CBD9-9B89-DC596F269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268" y="5212260"/>
            <a:ext cx="3175000" cy="1092200"/>
          </a:xfrm>
          <a:prstGeom prst="rect">
            <a:avLst/>
          </a:prstGeom>
        </p:spPr>
      </p:pic>
      <p:pic>
        <p:nvPicPr>
          <p:cNvPr id="9" name="Picture 8" descr="A close-up of a mathematical equation&#10;&#10;Description automatically generated">
            <a:extLst>
              <a:ext uri="{FF2B5EF4-FFF2-40B4-BE49-F238E27FC236}">
                <a16:creationId xmlns:a16="http://schemas.microsoft.com/office/drawing/2014/main" id="{37B8ED3B-1CFB-20B9-5CA9-09574B2572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8327" y="5212260"/>
            <a:ext cx="7531100" cy="118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9659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656FEB-C0B1-87D7-6419-178C39AB3F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It’s very difficulty to calculate posterior distributions due to high-dimensional weights.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E0C956-3B4E-3784-BB06-2627F2130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069566"/>
          </a:xfrm>
        </p:spPr>
        <p:txBody>
          <a:bodyPr/>
          <a:lstStyle/>
          <a:p>
            <a:pPr marL="514350" indent="-514350">
              <a:buFont typeface="+mj-lt"/>
              <a:buAutoNum type="arabicParenR"/>
            </a:pPr>
            <a:r>
              <a:rPr lang="en-US" dirty="0"/>
              <a:t>Sampling Methods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Monte Carlo Integration</a:t>
            </a:r>
          </a:p>
          <a:p>
            <a:pPr marL="971550" lvl="1" indent="-514350">
              <a:buFont typeface="+mj-lt"/>
              <a:buAutoNum type="arabicParenR"/>
            </a:pPr>
            <a:r>
              <a:rPr lang="en-US" dirty="0"/>
              <a:t>The Metropolis-Hasting Algorithm</a:t>
            </a:r>
          </a:p>
          <a:p>
            <a:pPr marL="514350" indent="-514350">
              <a:buFont typeface="+mj-lt"/>
              <a:buAutoNum type="arabicParenR"/>
            </a:pPr>
            <a:r>
              <a:rPr lang="en-US" dirty="0"/>
              <a:t>Variational Methods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3721D36-1AA7-E2D8-B9A0-D2FA212990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1582" y="3275409"/>
            <a:ext cx="6760164" cy="321746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C8431CE-CC4D-6E3D-65CB-3A8520610B44}"/>
              </a:ext>
            </a:extLst>
          </p:cNvPr>
          <p:cNvSpPr txBox="1"/>
          <p:nvPr/>
        </p:nvSpPr>
        <p:spPr>
          <a:xfrm>
            <a:off x="107575" y="6488668"/>
            <a:ext cx="66159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hlinkClick r:id="rId4"/>
              </a:rPr>
              <a:t>https://en.wikipedia.org/wiki/Metropolis–Hastings_algorithm</a:t>
            </a: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3DB89CF-3A56-86F1-8970-F58B3D51B333}"/>
              </a:ext>
            </a:extLst>
          </p:cNvPr>
          <p:cNvSpPr txBox="1"/>
          <p:nvPr/>
        </p:nvSpPr>
        <p:spPr>
          <a:xfrm>
            <a:off x="7330440" y="2203084"/>
            <a:ext cx="4023360" cy="64633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MCMC is hard to scale up to a large data set in deep learning.</a:t>
            </a:r>
          </a:p>
        </p:txBody>
      </p:sp>
    </p:spTree>
    <p:extLst>
      <p:ext uri="{BB962C8B-B14F-4D97-AF65-F5344CB8AC3E}">
        <p14:creationId xmlns:p14="http://schemas.microsoft.com/office/powerpoint/2010/main" val="35923475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1236</TotalTime>
  <Words>1053</Words>
  <Application>Microsoft Macintosh PowerPoint</Application>
  <PresentationFormat>Widescreen</PresentationFormat>
  <Paragraphs>102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4" baseType="lpstr">
      <vt:lpstr>KaTeX_Caligraphic</vt:lpstr>
      <vt:lpstr>KaTeX_Main</vt:lpstr>
      <vt:lpstr>KaTeX_Math</vt:lpstr>
      <vt:lpstr>Aptos</vt:lpstr>
      <vt:lpstr>Aptos Display</vt:lpstr>
      <vt:lpstr>Arial</vt:lpstr>
      <vt:lpstr>Cambria Math</vt:lpstr>
      <vt:lpstr>Georgia</vt:lpstr>
      <vt:lpstr>Office Theme</vt:lpstr>
      <vt:lpstr>STAT 6390 Final Presentation</vt:lpstr>
      <vt:lpstr>Bayesian Neural Networks</vt:lpstr>
      <vt:lpstr>Traditional NN can easily overfit</vt:lpstr>
      <vt:lpstr>Comparisons between three types of NN</vt:lpstr>
      <vt:lpstr>Core Bayesian formula in NN</vt:lpstr>
      <vt:lpstr>Posterior predictive function</vt:lpstr>
      <vt:lpstr>The Biggest Advantage of BNN</vt:lpstr>
      <vt:lpstr>Monte Carlo Estimations for regressions</vt:lpstr>
      <vt:lpstr>It’s very difficulty to calculate posterior distributions due to high-dimensional weights.</vt:lpstr>
      <vt:lpstr>Variational Inference</vt:lpstr>
      <vt:lpstr>Kullback–Leibler divergence</vt:lpstr>
      <vt:lpstr>Make approximation into optimization:</vt:lpstr>
      <vt:lpstr>Evidence Lower Bound (ELBO)</vt:lpstr>
      <vt:lpstr>Stochastic Gradient Ascent for a normal NN</vt:lpstr>
      <vt:lpstr>Reparameterization SGA for BNN </vt:lpstr>
      <vt:lpstr>Pseudo Procedure for SVI</vt:lpstr>
      <vt:lpstr>Implementation for BNN</vt:lpstr>
      <vt:lpstr>Toy Example from Pyro</vt:lpstr>
      <vt:lpstr>MCMC sampler for BNN</vt:lpstr>
      <vt:lpstr>Posterior Predictions of BNN with MCMC</vt:lpstr>
      <vt:lpstr>Stochastic Variance Inference</vt:lpstr>
      <vt:lpstr>Posterior Predictions of BNN with Variance Inference</vt:lpstr>
      <vt:lpstr>Applications of BNN</vt:lpstr>
      <vt:lpstr>Flight Trajectory prediction with BNN</vt:lpstr>
      <vt:lpstr>Reference to paper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Yuan, Li</dc:creator>
  <cp:lastModifiedBy>Yuan, Li</cp:lastModifiedBy>
  <cp:revision>13</cp:revision>
  <dcterms:created xsi:type="dcterms:W3CDTF">2024-12-08T05:12:44Z</dcterms:created>
  <dcterms:modified xsi:type="dcterms:W3CDTF">2024-12-09T01:53:18Z</dcterms:modified>
</cp:coreProperties>
</file>