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4" r:id="rId17"/>
    <p:sldId id="271" r:id="rId18"/>
    <p:sldId id="272" r:id="rId19"/>
    <p:sldId id="273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2"/>
  </p:normalViewPr>
  <p:slideViewPr>
    <p:cSldViewPr snapToGrid="0">
      <p:cViewPr varScale="1">
        <p:scale>
          <a:sx n="119" d="100"/>
          <a:sy n="119" d="100"/>
        </p:scale>
        <p:origin x="8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3011-8358-9042-BD19-BAF8A27F7A84}" type="datetimeFigureOut">
              <a:rPr lang="en-US" smtClean="0"/>
              <a:t>5/1/25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43AC5-31B0-AB4C-BAFF-F376F308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7D4DC-4D29-344C-81DB-CABC3556E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A65E5-B30B-1FCB-38BE-3E46BFB8A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716B0-4733-5D19-FD43-12B5625E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AD66A-3CEB-C548-861C-122BA8377193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77C93-7230-7689-EECA-98BFF537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6543-CDFB-F310-7161-9DA3614A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4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E2AB-2D26-D3E3-8C1F-DFE4EF76D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B7110-EF5A-8F22-1315-7063FAB5F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E08B9-8781-4BBA-9298-A70CAEC0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AAB0-656E-5443-A02E-3902691CFC0A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7D661-E771-C1DC-B868-3D65A58AB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E5802-6B92-4AE7-51C6-4AE38024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55536-2B0C-E667-EF31-0CF04DD6E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32CC6-0305-847E-506A-6F58313E6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8474E-9878-6A5F-C86C-2D2D7446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7581-4124-0142-ABF6-B945E3BCE730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D0DA5-244E-5E43-7130-27BE27912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75D8-F051-D594-41CF-4553B8CD2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A554-BD0C-2AA2-096A-E774ACCE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A531-F73C-B3E4-1F57-048ADF805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80A25-717F-7A4C-A313-50451793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29CF-1D22-0B4E-AE2D-B591666AE7C6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3E8C4-AD4E-C8CC-4B77-D86C7040E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265FD-AA58-7685-FDE9-331A493C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2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AA0C0-3098-5A5E-E502-1C65FEA4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68738-A809-20BC-009D-465825A3F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979FA-9E61-8E5C-05AC-F3D3D6275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BC0D-5F73-0F49-802B-8378E578E0BF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C7DD2-EEDA-6781-6309-44BC973B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A5E1-D6DE-DAB1-7BA5-1FFB51E8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8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BB075-4407-E82E-9AC8-EF957CABA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157C9-DE43-BCA6-4BE6-7C5DA1B24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5B52A-DD6B-0C1F-A4DC-38AA5360C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71ADC-E882-D1D8-8EEF-F757CB08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DB6-DBD7-8E49-BE73-E0524BA0302E}" type="datetime1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C8E3-257E-03C3-8ED8-881EB83E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148B9-426B-F448-62E1-3A8C8F7AA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2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7BAA-411E-1DC6-B899-C37CE54D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96851-8213-A0DA-F118-06FD914B1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45496-3138-5D23-A5C5-49154731A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65254C-FCE5-EC28-5581-C5A64ADB4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9B778-A0DA-C76E-810A-7E6E1D379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A39D8-DE79-1E01-1FF2-980A81C6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BEE-1280-9C42-A130-57EFFBC24BBD}" type="datetime1">
              <a:rPr lang="en-US" smtClean="0"/>
              <a:t>5/1/25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97B0D3-7913-EB8B-3F2C-4CC00914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1A998-3A59-FAD0-1989-B9462CFA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124FA-3C1D-C83D-9C3C-319A2FD3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73D10-F33E-2F03-8982-3DABCF6A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BBD7-039C-5448-B903-522E09D521C7}" type="datetime1">
              <a:rPr lang="en-US" smtClean="0"/>
              <a:t>5/1/25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13C38-A5DB-15F6-A95A-BA77E9EA2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E5647B-8265-7112-A924-A4B2EBB4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813B0-8D69-E9DB-3D14-C1F1A121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EB01-B49C-4340-AB92-14A8A9263FC9}" type="datetime1">
              <a:rPr lang="en-US" smtClean="0"/>
              <a:t>5/1/25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1EB73-04F5-F9C1-F9B1-5C894A8C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3C1DD-5C13-6621-CFA5-9FF4F992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38B52-F911-95C0-A139-AA9CCE3A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885D9-13B0-18C6-CDA3-6B18708DD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91E16-25E4-59C3-E288-016D50F17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C08CDB-D56D-02A6-2555-E6BF6271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2963-FE27-0F4D-B5C3-6425408DD8FB}" type="datetime1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D2480-9C84-3F53-FB0F-319F40FD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7DF0A-D82E-2F79-809A-3ADBFCCE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6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B352A-DCDB-8204-E5FB-8D03069D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AC6E31-F1B6-B101-67D9-B541B3FC7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55198-C053-1BBA-3F19-42A750445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2AD8-3830-AF73-3CCC-EBF89B33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51C5-54CE-6447-8A3D-ED3319D99626}" type="datetime1">
              <a:rPr lang="en-US" smtClean="0"/>
              <a:t>5/1/25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0B54B-1758-1893-1D54-C63CCBF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81D82-D28A-1BD9-AB62-D9EEAF9B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1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090396-ECC5-D4C3-AFF6-D6D3E2C7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D95B8-C5FB-B6DC-79A6-DFE8E3CE8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1FDD1-C604-450D-1C0C-EF6721969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CF648-0C7F-674F-860E-DFBB3BE4C065}" type="datetime1">
              <a:rPr lang="en-US" smtClean="0"/>
              <a:t>5/1/25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967AB-EF4E-1815-891A-CD58677FE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7427D-0B5B-24A6-C020-1BC66D181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D790BA-3B10-394A-B3B2-748AE0FB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urrr.futureverse.org/" TargetMode="External"/><Relationship Id="rId2" Type="http://schemas.openxmlformats.org/officeDocument/2006/relationships/hyperlink" Target="https://future.futureverse.org/articles/future-1-overview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22659-8ED4-05F2-ECCB-EAACB438E6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1909763"/>
          </a:xfrm>
        </p:spPr>
        <p:txBody>
          <a:bodyPr/>
          <a:lstStyle/>
          <a:p>
            <a:r>
              <a:rPr lang="en-US" dirty="0"/>
              <a:t>Project Two</a:t>
            </a:r>
            <a:br>
              <a:rPr lang="en-US" dirty="0"/>
            </a:br>
            <a:r>
              <a:rPr lang="en-US" dirty="0"/>
              <a:t>-Geometric Data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556B8-65DF-AC02-E7B2-1BC488AEE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 6383</a:t>
            </a:r>
          </a:p>
          <a:p>
            <a:r>
              <a:rPr lang="en-US" dirty="0"/>
              <a:t>Leon Yuan</a:t>
            </a:r>
          </a:p>
          <a:p>
            <a:r>
              <a:rPr lang="en-US" dirty="0"/>
              <a:t>May 1</a:t>
            </a:r>
            <a:r>
              <a:rPr lang="en-US" baseline="30000" dirty="0"/>
              <a:t>st</a:t>
            </a:r>
            <a:r>
              <a:rPr lang="en-US" dirty="0"/>
              <a:t>, 2025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86BC8-1C24-CD7E-C4F6-53FC2D2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92A3-E73D-704B-8BA8-3143D2BBAF4E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25D84-2846-5871-5B93-7793E13D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7859-8DC8-594B-78B6-7A873DAA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10" y="0"/>
            <a:ext cx="11027485" cy="763793"/>
          </a:xfrm>
        </p:spPr>
        <p:txBody>
          <a:bodyPr/>
          <a:lstStyle/>
          <a:p>
            <a:r>
              <a:rPr lang="en-US" dirty="0"/>
              <a:t>Resample Contour Points by linear interpolation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BD882-2C7B-BB51-7E2B-4C6759FE7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130" y="1438214"/>
            <a:ext cx="9230060" cy="54197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846BEE-1AC2-37D0-0C67-9EE40AC0AFB5}"/>
              </a:ext>
            </a:extLst>
          </p:cNvPr>
          <p:cNvSpPr txBox="1"/>
          <p:nvPr/>
        </p:nvSpPr>
        <p:spPr>
          <a:xfrm>
            <a:off x="613186" y="763793"/>
            <a:ext cx="1060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basic R provides the function “</a:t>
            </a:r>
            <a:r>
              <a:rPr lang="en-US" dirty="0" err="1"/>
              <a:t>approx</a:t>
            </a:r>
            <a:r>
              <a:rPr lang="en-US" dirty="0"/>
              <a:t>()” to interpolate points linearly.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A73343-FF2C-33AB-5B6D-6CA36D3A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A4A8A-875F-FA4B-AC8F-DD5AC169932F}" type="datetime1">
              <a:rPr lang="en-US" smtClean="0"/>
              <a:t>5/1/25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FF6CCD-C5B3-D48E-2009-52253E7F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D043-876A-1FD7-44A1-5202C14E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56"/>
            <a:ext cx="10930666" cy="1325563"/>
          </a:xfrm>
        </p:spPr>
        <p:txBody>
          <a:bodyPr/>
          <a:lstStyle/>
          <a:p>
            <a:r>
              <a:rPr lang="en-US" dirty="0"/>
              <a:t>Calculate SRVF and Plot SRVF and </a:t>
            </a:r>
            <a:br>
              <a:rPr lang="en-US" dirty="0"/>
            </a:br>
            <a:r>
              <a:rPr lang="en-US" dirty="0"/>
              <a:t>Compare them with inverted digits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6D7CE6-319F-3E49-B366-8CAEF1466F96}"/>
              </a:ext>
            </a:extLst>
          </p:cNvPr>
          <p:cNvCxnSpPr>
            <a:cxnSpLocks/>
          </p:cNvCxnSpPr>
          <p:nvPr/>
        </p:nvCxnSpPr>
        <p:spPr>
          <a:xfrm>
            <a:off x="6250495" y="1607896"/>
            <a:ext cx="0" cy="48251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FE21F53-E86B-FAF9-FD22-88785601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701" y="1840114"/>
            <a:ext cx="5604509" cy="33667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694263-F325-58BC-DE97-8155DB812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04" y="1840114"/>
            <a:ext cx="5699979" cy="3366774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ED87A61E-8576-A489-C5EE-93536050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1914-628B-6F46-BBB1-E4BB5DAA3A89}" type="datetime1">
              <a:rPr lang="en-US" smtClean="0"/>
              <a:t>5/1/25</a:t>
            </a:fld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1F6F020-ABC2-1537-54FB-9604DDC5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7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F1CF-1543-143C-BC92-F1F302F6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504" y="117699"/>
            <a:ext cx="10515600" cy="1325563"/>
          </a:xfrm>
        </p:spPr>
        <p:txBody>
          <a:bodyPr/>
          <a:lstStyle/>
          <a:p>
            <a:r>
              <a:rPr lang="en-US" dirty="0"/>
              <a:t>Calculate the Geodesic Path for each digit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AD663-4B73-44A2-11A9-F74284C0D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3" y="1333499"/>
            <a:ext cx="8982635" cy="530280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416E06-21D6-EF4C-DABC-E166422C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9FD3-8BDD-DC4E-A0C3-AE6FDC563583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7943-0A2C-4101-B735-F8D26E2E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0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EEBC-1176-C850-072C-EDC47C809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17699"/>
            <a:ext cx="10515600" cy="1325563"/>
          </a:xfrm>
        </p:spPr>
        <p:txBody>
          <a:bodyPr/>
          <a:lstStyle/>
          <a:p>
            <a:r>
              <a:rPr lang="en-US" dirty="0"/>
              <a:t>Magnify Geodesic Path for one Digit 7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36400-B9E0-451E-97CA-79E0C643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01" y="1218829"/>
            <a:ext cx="10642900" cy="5528779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3044DC-2ED4-3F36-F50D-1D211A18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F62B-1D5F-9547-9EBB-75E2434017C8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068CE-B4A8-DCDC-9DDD-3B691CC7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7F7E-68F7-8C38-AA1C-94F20011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Calculate Karcher Mean for each digit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3BD39-86EB-4637-19EE-A5B00DB2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75765"/>
            <a:ext cx="9523720" cy="5676616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6BEB13-F1F8-6F3E-7076-EFACFE5D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44F8-7AE0-054F-8F16-CB2585E472C7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02693-1AFD-CCF2-7A2A-0B5243B4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2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D27B-90E1-465F-6E10-4FB4D28B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Calculate Karcher Variance for each digit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88E04-C311-00A1-990A-CBDAF0DB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8196"/>
            <a:ext cx="9380668" cy="543091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196893-6D77-9500-3692-437E6068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2029-31BF-0143-BFBB-FB2854D2C06B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D7548-C443-6BCC-5A3F-7BE18029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8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4DBC-CCE9-2BC6-B44C-308CE62FC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Principal Direction for each digit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4EA2A-5C18-AC8D-7F82-B760972CE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11" y="1514203"/>
            <a:ext cx="8327689" cy="497867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FF46CE-F33B-1835-B5B0-A0A59F91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C4AE-BFD1-6F4C-BFD3-80E5BA3C3F1E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CB776-986E-DD95-A6E4-E8C6DFC0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27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B314-1527-55A5-A196-96213734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Test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3DF73-CBBA-AE10-63C5-F3F74631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01" y="1825625"/>
            <a:ext cx="11327803" cy="4351338"/>
          </a:xfrm>
        </p:spPr>
        <p:txBody>
          <a:bodyPr/>
          <a:lstStyle/>
          <a:p>
            <a:r>
              <a:rPr lang="en-US" dirty="0"/>
              <a:t>Due to the very slow computation of elastic shape distance in R, only 100 test images for each digit are evaluated.</a:t>
            </a:r>
          </a:p>
          <a:p>
            <a:r>
              <a:rPr lang="en-US" dirty="0"/>
              <a:t>The R package </a:t>
            </a:r>
            <a:r>
              <a:rPr lang="en-US" dirty="0">
                <a:hlinkClick r:id="rId2"/>
              </a:rPr>
              <a:t>future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furrr</a:t>
            </a:r>
            <a:r>
              <a:rPr lang="en-US" dirty="0"/>
              <a:t> are used to build the double nested parallel processing to compute elastic distance.</a:t>
            </a:r>
          </a:p>
          <a:p>
            <a:r>
              <a:rPr lang="en-US" dirty="0"/>
              <a:t>In total 23 cores are used to do parallel computing.</a:t>
            </a:r>
          </a:p>
          <a:p>
            <a:r>
              <a:rPr lang="en-US" dirty="0"/>
              <a:t>In total 2.4 hours were took to finish computations.</a:t>
            </a:r>
          </a:p>
          <a:p>
            <a:r>
              <a:rPr lang="en-US" dirty="0"/>
              <a:t>Each new image is compared the elastic shape distance with 10 Karcher mean digits.</a:t>
            </a:r>
          </a:p>
          <a:p>
            <a:r>
              <a:rPr lang="en-US" dirty="0"/>
              <a:t>The minimum distance digit is the predicted number for this new image.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C6EC5-5917-1BE6-9060-51F9E0AE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DEA0-934B-C545-9EA4-1D051FDF9E4F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369B6F-7F0A-8044-31FB-F0422EB9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4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30F2-7F3D-EFB7-4CD7-A39610EB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139214"/>
            <a:ext cx="11456894" cy="1325563"/>
          </a:xfrm>
        </p:spPr>
        <p:txBody>
          <a:bodyPr/>
          <a:lstStyle/>
          <a:p>
            <a:r>
              <a:rPr lang="en-US" dirty="0"/>
              <a:t>Classification Result on test set </a:t>
            </a:r>
            <a:br>
              <a:rPr lang="en-US" dirty="0"/>
            </a:br>
            <a:r>
              <a:rPr lang="en-US" dirty="0"/>
              <a:t>– total accuracy 74%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DD4DB2-CB88-0FFB-D74F-2467EF025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046" y="1674616"/>
            <a:ext cx="8311777" cy="5044170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71170E4-D15C-04B3-D63B-7B30B717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7D04-9A61-AD41-BD5B-2279BDBCB88B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909AC-2885-D6BE-FE2E-419729FF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6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0087-DCF9-F2A5-2212-38AAED41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 for all digits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47572-84DE-B1AE-1737-3D48E20A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170982" cy="4322837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88F4C1-1BA2-AFED-787D-E8B0751C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022D-980C-F44A-B69F-653C42398BB7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02B1F-3447-0897-4747-603C4898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108A-2BC3-6E10-1765-226A530B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B40E9-A148-4ADA-AFD9-5E4161A10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18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Research Motivation and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Background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Preprocessing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Shape Representation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Geodesic Distance Computation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Karcher Mean and Variance Computation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Classification of test 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 and Future Direction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A215-16C3-7CBE-6383-19913900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12CB-05AB-884C-8F84-598221E76884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BF9EB-480C-BF7E-EC3B-3C37678E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E475-330C-D727-73F5-E528D910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C0973-784E-1CE7-9A0B-1CCD5BB79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classification is very simple and basic way, a combing it with a machine learning method can be designed to improve the accuracy, such as KNN or SVM.</a:t>
            </a:r>
          </a:p>
          <a:p>
            <a:r>
              <a:rPr lang="en-US" dirty="0"/>
              <a:t>The computation time is very slow, an optimal algorithm needs to be designed to speed up.</a:t>
            </a:r>
          </a:p>
          <a:p>
            <a:r>
              <a:rPr lang="en-US" dirty="0"/>
              <a:t>Reduce number of resampled contour points</a:t>
            </a:r>
          </a:p>
          <a:p>
            <a:r>
              <a:rPr lang="en-US" dirty="0"/>
              <a:t>Further classify the training set of each digit to different subgroups to improve the Karcher mean.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2437-7878-0474-720B-1C5CC1292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B1AAE-E604-CF4F-A847-E2C3EC6AF6AA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BFA84-3E66-7C19-F88C-103A8A405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6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3AAC-46E0-A252-069D-DD58399B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D8EBD-812F-062D-05E1-62000B6BF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85471"/>
          </a:xfrm>
        </p:spPr>
        <p:txBody>
          <a:bodyPr/>
          <a:lstStyle/>
          <a:p>
            <a:r>
              <a:rPr lang="en-US" dirty="0"/>
              <a:t>Geodesic distance helps to reveal the difference between curves and measure the deformation between them.</a:t>
            </a:r>
          </a:p>
          <a:p>
            <a:r>
              <a:rPr lang="en-US" dirty="0"/>
              <a:t>Karcher mean can be a good representative description for each class.</a:t>
            </a:r>
          </a:p>
          <a:p>
            <a:r>
              <a:rPr lang="en-US" dirty="0"/>
              <a:t>However, these method is sensitive to the contour extractions.</a:t>
            </a:r>
          </a:p>
          <a:p>
            <a:r>
              <a:rPr lang="en-US" dirty="0"/>
              <a:t>This method is intensive computation.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FB70-E9E9-394F-DE6C-34313891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FF47-1504-5945-BBF2-001B1EFF0702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AE6DA5-8141-7211-BE9C-60CC77D7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12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3E539-AFEB-EDF3-25CD-97B06805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857" y="2387563"/>
            <a:ext cx="3916680" cy="1325563"/>
          </a:xfrm>
        </p:spPr>
        <p:txBody>
          <a:bodyPr/>
          <a:lstStyle/>
          <a:p>
            <a:r>
              <a:rPr lang="en-US" dirty="0"/>
              <a:t>Thanks &amp; QA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BAB7-B66B-57AA-D0D5-DADDC1A0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90807-67F3-9349-86CC-4A077D24BA15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439798-A2BA-6340-3F91-A5102EAB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6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6DC1-F45E-0D95-30EC-82C9BA02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Motivation and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FA0B-142F-CB80-1A5D-63E11639C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 Motivation</a:t>
            </a:r>
          </a:p>
          <a:p>
            <a:pPr lvl="1"/>
            <a:r>
              <a:rPr lang="en-US" dirty="0"/>
              <a:t>Explore how the shape analysis using SRVF works in a real application</a:t>
            </a:r>
          </a:p>
          <a:p>
            <a:pPr lvl="1"/>
            <a:r>
              <a:rPr lang="en-US" dirty="0"/>
              <a:t>Validate the shape analysis theory</a:t>
            </a:r>
          </a:p>
          <a:p>
            <a:r>
              <a:rPr lang="en-US" dirty="0"/>
              <a:t>Research Goal</a:t>
            </a:r>
          </a:p>
          <a:p>
            <a:pPr lvl="1"/>
            <a:r>
              <a:rPr lang="en-US" dirty="0"/>
              <a:t>Measure the geodesic distance between curves</a:t>
            </a:r>
          </a:p>
          <a:p>
            <a:pPr lvl="1"/>
            <a:r>
              <a:rPr lang="en-US" dirty="0"/>
              <a:t>Classify the curves/images with geodesic distance and shape analysis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D03-7BEB-6967-8FCD-D1A457E9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9BC25-6302-1A45-9B9A-315F10154DE7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DBAF1-DA45-5D19-2478-B4336F36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3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DD8E-6F34-DE7D-B48A-F40366B1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92"/>
            <a:ext cx="10515600" cy="1325563"/>
          </a:xfrm>
        </p:spPr>
        <p:txBody>
          <a:bodyPr/>
          <a:lstStyle/>
          <a:p>
            <a:r>
              <a:rPr lang="en-US" dirty="0"/>
              <a:t>Background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BE88-3BFF-48A4-7960-84BD755F9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555"/>
            <a:ext cx="10515600" cy="51421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Statistical Shape Analysis</a:t>
            </a:r>
          </a:p>
          <a:p>
            <a:pPr lvl="1"/>
            <a:r>
              <a:rPr lang="en-US" dirty="0"/>
              <a:t>Represent curves as Square Root Velocity Function (SRVF)</a:t>
            </a:r>
          </a:p>
          <a:p>
            <a:pPr lvl="1"/>
            <a:r>
              <a:rPr lang="en-US" dirty="0"/>
              <a:t>Invariant Riemannian metric leads to an invariant distance</a:t>
            </a:r>
          </a:p>
          <a:p>
            <a:pPr lvl="1"/>
            <a:r>
              <a:rPr lang="en-US" dirty="0"/>
              <a:t>Registration between curves by SRVF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The registration is also separation of phase and amplitude</a:t>
            </a:r>
          </a:p>
          <a:p>
            <a:r>
              <a:rPr lang="en-US" dirty="0"/>
              <a:t>Geodesics of Shape Spaces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Karcher Mean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B8CFAD0-235B-AA7D-5297-503B9BC5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78" y="2924668"/>
            <a:ext cx="4138999" cy="635242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11E73A0-E03A-BCA4-2FCC-6D0A7BCC9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13" y="4437246"/>
            <a:ext cx="5599131" cy="848353"/>
          </a:xfrm>
          <a:prstGeom prst="rect">
            <a:avLst/>
          </a:prstGeom>
        </p:spPr>
      </p:pic>
      <p:pic>
        <p:nvPicPr>
          <p:cNvPr id="9" name="Picture 8" descr="A black and white math symbol&#10;&#10;AI-generated content may be incorrect.">
            <a:extLst>
              <a:ext uri="{FF2B5EF4-FFF2-40B4-BE49-F238E27FC236}">
                <a16:creationId xmlns:a16="http://schemas.microsoft.com/office/drawing/2014/main" id="{CE9DC2AD-DB92-5EB2-8972-CBB762528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278" y="5518665"/>
            <a:ext cx="4113829" cy="1031143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D0D56AD-06EE-317C-B6F7-075BEA99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13A7-3C3C-744C-A802-63F7BF960C83}" type="datetime1">
              <a:rPr lang="en-US" smtClean="0"/>
              <a:t>5/1/25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72289A-63FC-516B-CE4F-A244D188D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7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8646-E42E-17F5-8291-2F643462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E272-D80F-70EF-6F76-6983EDD3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dirty="0"/>
              <a:t>MNIST (Modified National Institute of Standards and Technology). </a:t>
            </a:r>
          </a:p>
          <a:p>
            <a:r>
              <a:rPr lang="en-US" dirty="0"/>
              <a:t>It’s a large dataset of handwritten digits. </a:t>
            </a:r>
          </a:p>
          <a:p>
            <a:r>
              <a:rPr lang="en-US" dirty="0"/>
              <a:t>It’s widely used for machine learning and image processing.</a:t>
            </a:r>
          </a:p>
          <a:p>
            <a:r>
              <a:rPr lang="en-US" dirty="0"/>
              <a:t>It has become a benchmark dataset for evaluating image classification algorithm.</a:t>
            </a:r>
          </a:p>
          <a:p>
            <a:r>
              <a:rPr lang="en-US" dirty="0"/>
              <a:t>It contains 60,000 training images and 10,000 testing images.</a:t>
            </a:r>
          </a:p>
          <a:p>
            <a:r>
              <a:rPr lang="en-US" dirty="0"/>
              <a:t>It has digits from 0 to 9.</a:t>
            </a:r>
          </a:p>
          <a:p>
            <a:r>
              <a:rPr lang="en-US" dirty="0"/>
              <a:t>Each image is 28 by 28 grayscale pixels.</a:t>
            </a:r>
          </a:p>
          <a:p>
            <a:r>
              <a:rPr lang="en-US" dirty="0"/>
              <a:t>Each image is labeled by the true number.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00785-ACBE-F40D-0F4B-D99160AC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BDC3-AC16-E74C-ABF6-B5874E9C4DF7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6FE6E-C7A3-4A6B-7953-C5CE826E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9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7432D-6F56-6C48-9E2D-6B54A8E2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2" y="0"/>
            <a:ext cx="10515600" cy="979581"/>
          </a:xfrm>
        </p:spPr>
        <p:txBody>
          <a:bodyPr/>
          <a:lstStyle/>
          <a:p>
            <a:r>
              <a:rPr lang="en-US" dirty="0"/>
              <a:t>Data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856D01-17B5-EF89-067B-F18B8FA72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373" y="1636325"/>
            <a:ext cx="8261873" cy="47597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A1831D-0731-3447-0A1F-04A08256AD77}"/>
              </a:ext>
            </a:extLst>
          </p:cNvPr>
          <p:cNvSpPr txBox="1"/>
          <p:nvPr/>
        </p:nvSpPr>
        <p:spPr>
          <a:xfrm>
            <a:off x="720762" y="849854"/>
            <a:ext cx="1091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 package “</a:t>
            </a:r>
            <a:r>
              <a:rPr lang="en-US" dirty="0" err="1"/>
              <a:t>dslabs</a:t>
            </a:r>
            <a:r>
              <a:rPr lang="en-US" dirty="0"/>
              <a:t>” which is a collection of dataset and functions used for data analysis practice provides the MNIST dataset.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76CEA-61F5-253B-CEE6-6D49BF9F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B36B5-DD80-C045-979D-6096FDD078A2}" type="datetime1">
              <a:rPr lang="en-US" smtClean="0"/>
              <a:t>5/1/25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619CA4-7433-6F31-7E13-6ED4FCBB2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9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5BC6-D84F-53BC-DA25-7D1B1ECA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E5528-A587-FB2E-4DDE-D10396B04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92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Separate images by each digit label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Binary images into 0 and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 contours from binary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Resample points for all images for make equal points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2FBE9-D8A4-9243-ED99-22381247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DB5B-169E-244D-85B1-CD6C3230CD4F}" type="datetime1">
              <a:rPr lang="en-US" smtClean="0"/>
              <a:t>5/1/25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D2E01-3F72-FACA-BC29-6EEAE8B8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5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B231-3BAF-59AD-0C8C-B39B83596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D04923-87A4-50F5-81EA-06C524DF3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091" y="1583111"/>
            <a:ext cx="8456034" cy="4801993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628ADA-CA6C-7CE2-3160-D43147F71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8971-2CD8-6349-A3E0-269CA01CEBE7}" type="datetime1">
              <a:rPr lang="en-US" smtClean="0"/>
              <a:t>5/1/25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5B4355-1F41-4F19-BEF2-560CE0E2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A1EF-E33F-8EDA-BEF8-04C21A2E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941"/>
            <a:ext cx="10515600" cy="909794"/>
          </a:xfrm>
        </p:spPr>
        <p:txBody>
          <a:bodyPr/>
          <a:lstStyle/>
          <a:p>
            <a:r>
              <a:rPr lang="en-US" dirty="0"/>
              <a:t>Contour Points for images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24C1C-CC17-16F0-2E5E-DD86C10E56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574772"/>
            <a:ext cx="8832925" cy="51602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2BE34-85D0-27F5-D1ED-A7FB72DA4E43}"/>
              </a:ext>
            </a:extLst>
          </p:cNvPr>
          <p:cNvSpPr txBox="1"/>
          <p:nvPr/>
        </p:nvSpPr>
        <p:spPr>
          <a:xfrm>
            <a:off x="914400" y="1032735"/>
            <a:ext cx="1068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 package “imager” provides a function “contours()” to extract contour lines for images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EB6CD-B16C-2ED3-232B-5AD35FE1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1B34-E03B-AA46-83F4-82D04C2F1D06}" type="datetime1">
              <a:rPr lang="en-US" smtClean="0"/>
              <a:t>5/1/25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B831CD-7EED-C926-FCB1-D074924D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790BA-3B10-394A-B3B2-748AE0FBDB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4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629</Words>
  <Application>Microsoft Macintosh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Project Two -Geometric Data Analysis</vt:lpstr>
      <vt:lpstr>Table of Contents</vt:lpstr>
      <vt:lpstr>Research Motivation and Goal</vt:lpstr>
      <vt:lpstr>Background Theory</vt:lpstr>
      <vt:lpstr>Data Overview</vt:lpstr>
      <vt:lpstr>Data Example</vt:lpstr>
      <vt:lpstr>Data Preprocessing</vt:lpstr>
      <vt:lpstr>Binary Images</vt:lpstr>
      <vt:lpstr>Contour Points for images</vt:lpstr>
      <vt:lpstr>Resample Contour Points by linear interpolation</vt:lpstr>
      <vt:lpstr>Calculate SRVF and Plot SRVF and  Compare them with inverted digits</vt:lpstr>
      <vt:lpstr>Calculate the Geodesic Path for each digit</vt:lpstr>
      <vt:lpstr>Magnify Geodesic Path for one Digit 7 </vt:lpstr>
      <vt:lpstr>Calculate Karcher Mean for each digit</vt:lpstr>
      <vt:lpstr>Calculate Karcher Variance for each digit</vt:lpstr>
      <vt:lpstr>Calculate the Principal Direction for each digit</vt:lpstr>
      <vt:lpstr>Classification of Test Images</vt:lpstr>
      <vt:lpstr>Classification Result on test set  – total accuracy 74%</vt:lpstr>
      <vt:lpstr>Confusion Matrix for all digits</vt:lpstr>
      <vt:lpstr>Future Directions</vt:lpstr>
      <vt:lpstr>Conclusions</vt:lpstr>
      <vt:lpstr>Thanks &amp; QA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Yuan, Li</dc:creator>
  <cp:lastModifiedBy>Yuan, Li</cp:lastModifiedBy>
  <cp:revision>14</cp:revision>
  <dcterms:created xsi:type="dcterms:W3CDTF">2025-04-30T20:00:19Z</dcterms:created>
  <dcterms:modified xsi:type="dcterms:W3CDTF">2025-05-01T05:37:02Z</dcterms:modified>
</cp:coreProperties>
</file>