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66A15E-520A-4603-9ED5-6971B4E70CBF}">
  <a:tblStyle styleId="{5C66A15E-520A-4603-9ED5-6971B4E70C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4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18b53ccc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18b53ccc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18b53ccc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18b53ccc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18b53ccc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a18b53ccc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18b53ccc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18b53ccc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18b53ccc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18b53ccc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18b53ccc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18b53ccc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18b53ccc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18b53ccc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18b53ccc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18b53ccc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18b53ccc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18b53ccc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18b53ccc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18b53ccc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18b53cc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18b53cc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18b53ccc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18b53ccc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18b53ccc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a18b53ccc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18b53ccc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18b53ccc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18b53ccc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a18b53ccc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18b53ccc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18b53ccc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18b53ccc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18b53ccc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18b53ccc5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18b53ccc5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18b53ccc5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a18b53ccc5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18b53ccc5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18b53ccc5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18b53ccc5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a18b53ccc5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18b53cc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18b53cc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18b53ccc5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18b53ccc5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18b53ccc5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18b53ccc5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a1ce1dc8e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a1ce1dc8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18b53cc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18b53cc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18b53ccc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18b53ccc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18b53ccc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18b53ccc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18b53ccc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18b53ccc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18b53ccc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18b53ccc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18b53ccc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18b53ccc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e2jgp0-liyuan199701.shinyapps.io/law_consultin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57100"/>
            <a:ext cx="8520600" cy="25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/>
              <a:t>Interactions between Defendants and Public Defenders</a:t>
            </a:r>
            <a:r>
              <a:rPr lang="en" sz="3580"/>
              <a:t> in New York State</a:t>
            </a:r>
            <a:endParaRPr sz="35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6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Consulting Final Project - STAT 6366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Hunter and Léon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2023-12-04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Types of Interest</a:t>
            </a:r>
            <a:endParaRPr/>
          </a:p>
        </p:txBody>
      </p:sp>
      <p:graphicFrame>
        <p:nvGraphicFramePr>
          <p:cNvPr id="125" name="Google Shape;125;p22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{5C66A15E-520A-4603-9ED5-6971B4E70CBF}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Detailed Case Type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Grouped Case Type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MISDEMEANOR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MISDEMEANOR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FELONY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FELONY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NVFO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FELONY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VFO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FELONY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22"/>
          <p:cNvSpPr txBox="1"/>
          <p:nvPr/>
        </p:nvSpPr>
        <p:spPr>
          <a:xfrm>
            <a:off x="952500" y="4093475"/>
            <a:ext cx="5866200" cy="68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Date Scope: 2008-2022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(Few cases and events </a:t>
            </a:r>
            <a:r>
              <a:rPr lang="en" sz="1800">
                <a:solidFill>
                  <a:schemeClr val="dk2"/>
                </a:solidFill>
              </a:rPr>
              <a:t>before</a:t>
            </a:r>
            <a:r>
              <a:rPr lang="en" sz="1800">
                <a:solidFill>
                  <a:schemeClr val="dk2"/>
                </a:solidFill>
              </a:rPr>
              <a:t> 2010)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338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of events by Purpose and Case Type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8875"/>
            <a:ext cx="602890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cases by Type from 2010-2022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8250"/>
            <a:ext cx="613958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126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of each case duration in weeks Over Time by Type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50" y="638775"/>
            <a:ext cx="6586007" cy="413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</a:t>
            </a:r>
            <a:r>
              <a:rPr lang="en"/>
              <a:t>frequency/rate of purpose codes per case</a:t>
            </a:r>
            <a:endParaRPr/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i&gt;r&lt;/mi&gt;&lt;mi&gt;a&lt;/mi&gt;&lt;mi&gt;t&lt;/mi&gt;&lt;mi&gt;e&lt;/mi&gt;&lt;mo&gt;&amp;#xA0;&lt;/mo&gt;&lt;mo&gt;=&lt;/mo&gt;&lt;mo&gt;&amp;#xA0;&lt;/mo&gt;&lt;mfrac&gt;&lt;mrow&gt;&lt;mo&gt;#&lt;/mo&gt;&lt;mi&gt;o&lt;/mi&gt;&lt;mi&gt;f&lt;/mi&gt;&lt;mo&gt;&amp;#xA0;&lt;/mo&gt;&lt;mi&gt;p&lt;/mi&gt;&lt;mi&gt;u&lt;/mi&gt;&lt;mi&gt;r&lt;/mi&gt;&lt;mi&gt;p&lt;/mi&gt;&lt;mi&gt;o&lt;/mi&gt;&lt;mi&gt;s&lt;/mi&gt;&lt;mi&gt;e&lt;/mi&gt;&lt;/mrow&gt;&lt;mrow&gt;&lt;mi&gt;c&lt;/mi&gt;&lt;mi&gt;a&lt;/mi&gt;&lt;mi&gt;s&lt;/mi&gt;&lt;mi&gt;e&lt;/mi&gt;&lt;mo&gt;&amp;#xA0;&lt;/mo&gt;&lt;mi&gt;d&lt;/mi&gt;&lt;mi&gt;u&lt;/mi&gt;&lt;mi&gt;r&lt;/mi&gt;&lt;mi&gt;a&lt;/mi&gt;&lt;mi&gt;t&lt;/mi&gt;&lt;mi&gt;i&lt;/mi&gt;&lt;mi&gt;o&lt;/mi&gt;&lt;mi&gt;n&lt;/mi&gt;&lt;mo&gt;&amp;#xA0;&lt;/mo&gt;&lt;mi&gt;i&lt;/mi&gt;&lt;mi&gt;n&lt;/mi&gt;&lt;mo&gt;&amp;#xA0;&lt;/mo&gt;&lt;mi&gt;w&lt;/mi&gt;&lt;mi&gt;e&lt;/mi&gt;&lt;mi&gt;e&lt;/mi&gt;&lt;mi&gt;k&lt;/mi&gt;&lt;mi&gt;s&lt;/mi&gt;&lt;/mrow&gt;&lt;/mfrac&gt;&lt;/mstyle&gt;&lt;/math&gt;&quot;,&quot;truncated&quot;:false}" id="154" name="Google Shape;154;p26" title="r a t e space equals space fraction numerator # o f space p u r p o s e over denominator c a s e space d u r a t i o n space i n space w e e k s end fra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1" y="2211536"/>
            <a:ext cx="2649728" cy="465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54125" y="1168950"/>
            <a:ext cx="88629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There are many ways to define </a:t>
            </a:r>
            <a:r>
              <a:rPr lang="en" sz="1900">
                <a:solidFill>
                  <a:schemeClr val="dk2"/>
                </a:solidFill>
              </a:rPr>
              <a:t>frequency.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We have two ways to define: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Simply sum up all events of all cases closed at each date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Account for each case duration:</a:t>
            </a:r>
            <a:endParaRPr sz="1900">
              <a:solidFill>
                <a:schemeClr val="dk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t/>
            </a:r>
            <a:endParaRPr sz="1900">
              <a:solidFill>
                <a:schemeClr val="dk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" sz="1900">
                <a:solidFill>
                  <a:schemeClr val="dk2"/>
                </a:solidFill>
              </a:rPr>
              <a:t>Calculate the median of such rates across all cases closed at each date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11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up all events of all cases closed at each week</a:t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88425"/>
            <a:ext cx="6845775" cy="42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1687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of Case Purpose Rate per week Over Time by Type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88450"/>
            <a:ext cx="6502700" cy="40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15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Series Modeling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5"/>
            <a:ext cx="869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goal of this project is to assess the frequency changes of purposes over time by case type.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many ways to model such goal with different time series models.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first model the median of all cases events as the outcome variables.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we model the rate (median of average events per case per week) as the outcome.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presentation, we only showed models for one purpose under one case type.</a:t>
            </a:r>
            <a:endParaRPr/>
          </a:p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Exponential smoothing state space model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1700" y="1152475"/>
            <a:ext cx="8520600" cy="24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found that Client Contact under misdemeanors has the most events and most </a:t>
            </a:r>
            <a:r>
              <a:rPr lang="en"/>
              <a:t>fluctuations</a:t>
            </a:r>
            <a:r>
              <a:rPr lang="en"/>
              <a:t> as compared to other purposes.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date scope is from 2019 to 2022. Each analysis unit is one week.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used previous observed values to impute only a few less than 10 missing observations.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comparing the AICc, we chose seasonal period equal to 2.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optimal model specification is multiplicative error, additive season without trend. ETS(M, N, A):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750" y="3692175"/>
            <a:ext cx="3965275" cy="1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5410150" y="3498350"/>
            <a:ext cx="3624000" cy="1572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Alpha</a:t>
            </a:r>
            <a:r>
              <a:rPr lang="en" sz="1800">
                <a:solidFill>
                  <a:schemeClr val="dk2"/>
                </a:solidFill>
              </a:rPr>
              <a:t> = 0.159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Gamma = 0.014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Sigma^2 = 0.144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AICc = 1272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 =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6" name="Google Shape;18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19875" y="136850"/>
            <a:ext cx="346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Decomposition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75" y="883175"/>
            <a:ext cx="573597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6515375" y="714050"/>
            <a:ext cx="22422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Frequency declined from the </a:t>
            </a:r>
            <a:r>
              <a:rPr lang="en" sz="1800">
                <a:solidFill>
                  <a:schemeClr val="dk2"/>
                </a:solidFill>
              </a:rPr>
              <a:t>beginning</a:t>
            </a:r>
            <a:r>
              <a:rPr lang="en" sz="1800">
                <a:solidFill>
                  <a:schemeClr val="dk2"/>
                </a:solidFill>
              </a:rPr>
              <a:t> of 2019 to the middle of 2019.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 median of </a:t>
            </a:r>
            <a:r>
              <a:rPr lang="en" sz="1800">
                <a:solidFill>
                  <a:schemeClr val="dk2"/>
                </a:solidFill>
              </a:rPr>
              <a:t>frequency</a:t>
            </a:r>
            <a:r>
              <a:rPr lang="en" sz="1800">
                <a:solidFill>
                  <a:schemeClr val="dk2"/>
                </a:solidFill>
              </a:rPr>
              <a:t> is very stable around 8 events per week after decline.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Deason Criminal Justice </a:t>
            </a:r>
            <a:r>
              <a:rPr lang="en"/>
              <a:t>Reform</a:t>
            </a:r>
            <a:r>
              <a:rPr lang="en"/>
              <a:t> Center</a:t>
            </a:r>
            <a:br>
              <a:rPr lang="en"/>
            </a:br>
            <a:r>
              <a:rPr lang="en"/>
              <a:t>SMU School of Law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40625"/>
            <a:ext cx="2978154" cy="29980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018000" y="1808650"/>
            <a:ext cx="4814400" cy="2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Dr. Caitlin Charles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Center’s new Research Specialist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Ph.D. Sociology - LSU 2023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M.A. Sociology - LSU 2020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B.A. Sociology - LSU 2017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Journal of Crime and Delinquency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Extensive original data collection, survey creation, and spatial mapping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407450" y="221850"/>
            <a:ext cx="31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D</a:t>
            </a:r>
            <a:r>
              <a:rPr lang="en"/>
              <a:t>iagnostics</a:t>
            </a:r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50" y="964575"/>
            <a:ext cx="5183374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6005275" y="575900"/>
            <a:ext cx="2890500" cy="4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 residuals from this model have high autocorrelations.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 residuals also does not show stationary </a:t>
            </a:r>
            <a:r>
              <a:rPr lang="en" sz="1800">
                <a:solidFill>
                  <a:schemeClr val="dk2"/>
                </a:solidFill>
              </a:rPr>
              <a:t>thorough</a:t>
            </a:r>
            <a:r>
              <a:rPr lang="en" sz="1800">
                <a:solidFill>
                  <a:schemeClr val="dk2"/>
                </a:solidFill>
              </a:rPr>
              <a:t> time.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 ljung_box statistical test shows very low p-value.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Overall</a:t>
            </a:r>
            <a:r>
              <a:rPr lang="en" sz="1800">
                <a:solidFill>
                  <a:schemeClr val="dk2"/>
                </a:solidFill>
              </a:rPr>
              <a:t>, this model slightly violates the white noise assumption.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200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Poisson Time Series Regression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939925"/>
            <a:ext cx="8520600" cy="22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ETS model does not take case durations into consideration.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ETS model’s white noise assumption is slightly violated.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outcome </a:t>
            </a:r>
            <a:r>
              <a:rPr lang="en"/>
              <a:t>frequency</a:t>
            </a:r>
            <a:r>
              <a:rPr lang="en"/>
              <a:t> of events are discrete.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used the </a:t>
            </a:r>
            <a:r>
              <a:rPr lang="en"/>
              <a:t>median</a:t>
            </a:r>
            <a:r>
              <a:rPr lang="en"/>
              <a:t> of </a:t>
            </a:r>
            <a:r>
              <a:rPr lang="en"/>
              <a:t>frequency</a:t>
            </a:r>
            <a:r>
              <a:rPr lang="en"/>
              <a:t> as outcome to avoid the zero-inflated poisson distribution.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 and case </a:t>
            </a:r>
            <a:r>
              <a:rPr lang="en"/>
              <a:t>durations</a:t>
            </a:r>
            <a:r>
              <a:rPr lang="en"/>
              <a:t> are two </a:t>
            </a:r>
            <a:r>
              <a:rPr lang="en"/>
              <a:t>predictors.</a:t>
            </a:r>
            <a:r>
              <a:rPr lang="en"/>
              <a:t> </a:t>
            </a:r>
            <a:endParaRPr/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i&gt;log&lt;/mi&gt;&lt;mfenced&gt;&lt;msub&gt;&lt;mi&gt;&amp;#x3BB;&lt;/mi&gt;&lt;mi&gt;i&lt;/mi&gt;&lt;/msub&gt;&lt;/mfenced&gt;&lt;mo&gt;=&lt;/mo&gt;&lt;msub&gt;&lt;mi&gt;&amp;#x3B2;&lt;/mi&gt;&lt;mn&gt;0&lt;/mn&gt;&lt;/msub&gt;&lt;mo&gt;+&lt;/mo&gt;&lt;msub&gt;&lt;mi&gt;&amp;#x3B2;&lt;/mi&gt;&lt;mn&gt;1&lt;/mn&gt;&lt;/msub&gt;&lt;mo&gt;&amp;#xB7;&lt;/mo&gt;&lt;mi&gt;w&lt;/mi&gt;&lt;mi&gt;e&lt;/mi&gt;&lt;mi&gt;e&lt;/mi&gt;&lt;msub&gt;&lt;mi&gt;k&lt;/mi&gt;&lt;mi&gt;i&lt;/mi&gt;&lt;/msub&gt;&lt;mo&gt;+&lt;/mo&gt;&lt;msub&gt;&lt;mi&gt;&amp;#x3B2;&lt;/mi&gt;&lt;mn&gt;2&lt;/mn&gt;&lt;/msub&gt;&lt;mo&gt;&amp;#xB7;&lt;/mo&gt;&lt;mi&gt;m&lt;/mi&gt;&lt;mi&gt;e&lt;/mi&gt;&lt;mi&gt;d&lt;/mi&gt;&lt;mi&gt;i&lt;/mi&gt;&lt;mi&gt;a&lt;/mi&gt;&lt;mi&gt;n&lt;/mi&gt;&lt;mi&gt;d&lt;/mi&gt;&lt;mi&gt;i&lt;/mi&gt;&lt;mi&gt;f&lt;/mi&gt;&lt;msub&gt;&lt;mi&gt;f&lt;/mi&gt;&lt;mi&gt;i&lt;/mi&gt;&lt;/msub&gt;&lt;mo&gt;+&lt;/mo&gt;&lt;msub&gt;&lt;mi&gt;&amp;#x3B5;&lt;/mi&gt;&lt;mi&gt;i&lt;/mi&gt;&lt;/msub&gt;&lt;/mstyle&gt;&lt;/math&gt;&quot;,&quot;truncated&quot;:false}" id="209" name="Google Shape;209;p33" title="log open parentheses lambda subscript i close parentheses equals beta subscript 0 plus beta subscript 1 times w e e k subscript i plus beta subscript 2 times m e d i a n d i f f subscript i plus epsilon subscript 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35555"/>
            <a:ext cx="8520599" cy="53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126225"/>
            <a:ext cx="27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Estimation</a:t>
            </a:r>
            <a:endParaRPr/>
          </a:p>
        </p:txBody>
      </p:sp>
      <p:graphicFrame>
        <p:nvGraphicFramePr>
          <p:cNvPr id="216" name="Google Shape;216;p34"/>
          <p:cNvGraphicFramePr/>
          <p:nvPr/>
        </p:nvGraphicFramePr>
        <p:xfrm>
          <a:off x="846225" y="86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{5C66A15E-520A-4603-9ED5-6971B4E70CBF}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Coefficients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Estimation 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Std. Error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Z Value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Pr(&gt;|z|)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Intercept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-2.55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-1.58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week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0.00024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0.00009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2.56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median_diff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0.019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0.0045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0.000014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7" name="Google Shape;217;p34"/>
          <p:cNvSpPr txBox="1"/>
          <p:nvPr/>
        </p:nvSpPr>
        <p:spPr>
          <a:xfrm>
            <a:off x="681125" y="2669425"/>
            <a:ext cx="7534500" cy="2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Dispersion parameter for poisson family is 1.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AIC: 921.4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Take exponential </a:t>
            </a:r>
            <a:r>
              <a:rPr lang="en" sz="1800">
                <a:solidFill>
                  <a:schemeClr val="dk2"/>
                </a:solidFill>
              </a:rPr>
              <a:t>algorithm on such coefficients: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If week increases by 1, the expected events/week multiples a factor 1, which means there is no changes at all.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If median_diff increases by 1, the expected events/week multiples a factor 1.019, which means there is only slightly increases.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524225" y="179350"/>
            <a:ext cx="301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Diagnostics</a:t>
            </a:r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5" y="996450"/>
            <a:ext cx="582097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5965250" y="448375"/>
            <a:ext cx="3015600" cy="4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Pearson Residuals plots shows most residuals spread around red line equally.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There is no overdispersion issues here.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Poisson time series </a:t>
            </a:r>
            <a:r>
              <a:rPr lang="en" sz="1800">
                <a:solidFill>
                  <a:schemeClr val="dk2"/>
                </a:solidFill>
              </a:rPr>
              <a:t>regression model performs quite well.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The previous interpretation gets validated.</a:t>
            </a: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311700" y="168725"/>
            <a:ext cx="466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Grouped Crossed Time Series</a:t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" y="879575"/>
            <a:ext cx="605764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43575" y="910225"/>
            <a:ext cx="2622300" cy="30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Grouped Crossed Time Series</a:t>
            </a:r>
            <a:endParaRPr/>
          </a:p>
        </p:txBody>
      </p:sp>
      <p:cxnSp>
        <p:nvCxnSpPr>
          <p:cNvPr id="239" name="Google Shape;239;p37"/>
          <p:cNvCxnSpPr>
            <a:stCxn id="240" idx="2"/>
            <a:endCxn id="241" idx="1"/>
          </p:cNvCxnSpPr>
          <p:nvPr/>
        </p:nvCxnSpPr>
        <p:spPr>
          <a:xfrm>
            <a:off x="3730425" y="1742825"/>
            <a:ext cx="609600" cy="92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37"/>
          <p:cNvCxnSpPr>
            <a:stCxn id="240" idx="2"/>
            <a:endCxn id="243" idx="1"/>
          </p:cNvCxnSpPr>
          <p:nvPr/>
        </p:nvCxnSpPr>
        <p:spPr>
          <a:xfrm flipH="1" rot="10800000">
            <a:off x="3730425" y="847025"/>
            <a:ext cx="609600" cy="89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37"/>
          <p:cNvSpPr/>
          <p:nvPr/>
        </p:nvSpPr>
        <p:spPr>
          <a:xfrm rot="-5400000">
            <a:off x="1847175" y="1480175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Total Median Rate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4340025" y="58424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FELONY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4340025" y="240384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MISDEMEANOR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6893925" y="1212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Client</a:t>
            </a: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Contact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6893925" y="10275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Others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6893925" y="19327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Client Contact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6893925" y="28390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Others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7"/>
          <p:cNvCxnSpPr>
            <a:stCxn id="243" idx="3"/>
            <a:endCxn id="244" idx="1"/>
          </p:cNvCxnSpPr>
          <p:nvPr/>
        </p:nvCxnSpPr>
        <p:spPr>
          <a:xfrm flipH="1" rot="10800000">
            <a:off x="6360525" y="383999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37"/>
          <p:cNvCxnSpPr>
            <a:stCxn id="243" idx="3"/>
            <a:endCxn id="245" idx="1"/>
          </p:cNvCxnSpPr>
          <p:nvPr/>
        </p:nvCxnSpPr>
        <p:spPr>
          <a:xfrm>
            <a:off x="6360525" y="846899"/>
            <a:ext cx="533400" cy="44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37"/>
          <p:cNvCxnSpPr>
            <a:stCxn id="246" idx="1"/>
            <a:endCxn id="241" idx="3"/>
          </p:cNvCxnSpPr>
          <p:nvPr/>
        </p:nvCxnSpPr>
        <p:spPr>
          <a:xfrm flipH="1">
            <a:off x="6360525" y="2195413"/>
            <a:ext cx="533400" cy="47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37"/>
          <p:cNvCxnSpPr>
            <a:stCxn id="247" idx="1"/>
            <a:endCxn id="241" idx="3"/>
          </p:cNvCxnSpPr>
          <p:nvPr/>
        </p:nvCxnSpPr>
        <p:spPr>
          <a:xfrm rot="10800000">
            <a:off x="6360525" y="2666413"/>
            <a:ext cx="533400" cy="43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{&quot;mathml&quot;:&quot;&lt;math style=\&quot;font-family:stix;font-size:16px;\&quot; xmlns=\&quot;http://www.w3.org/1998/Math/MathML\&quot;&gt;&lt;mstyle mathsize=\&quot;16px\&quot;&gt;&lt;mi&gt;R&lt;/mi&gt;&lt;mi&gt;a&lt;/mi&gt;&lt;mi&gt;t&lt;/mi&gt;&lt;msub&gt;&lt;mi&gt;e&lt;/mi&gt;&lt;mi&gt;t&lt;/mi&gt;&lt;/msub&gt;&lt;mo&gt;=&lt;/mo&gt;&lt;mi&gt;R&lt;/mi&gt;&lt;mi&gt;a&lt;/mi&gt;&lt;mi&gt;t&lt;/mi&gt;&lt;msub&gt;&lt;mi&gt;e&lt;/mi&gt;&lt;mrow&gt;&lt;mi&gt;F&lt;/mi&gt;&lt;mi&gt;e&lt;/mi&gt;&lt;mi&gt;l&lt;/mi&gt;&lt;mi&gt;o&lt;/mi&gt;&lt;mi&gt;n&lt;/mi&gt;&lt;mi&gt;y&lt;/mi&gt;&lt;mo&gt;,&lt;/mo&gt;&lt;mi&gt;t&lt;/mi&gt;&lt;/mrow&gt;&lt;/msub&gt;&lt;mo&gt;+&lt;/mo&gt;&lt;mi&gt;R&lt;/mi&gt;&lt;mi&gt;a&lt;/mi&gt;&lt;mi&gt;t&lt;/mi&gt;&lt;msub&gt;&lt;mi&gt;e&lt;/mi&gt;&lt;mrow&gt;&lt;mi&gt;M&lt;/mi&gt;&lt;mi&gt;i&lt;/mi&gt;&lt;mi&gt;s&lt;/mi&gt;&lt;mo&gt;,&lt;/mo&gt;&lt;mi&gt;t&lt;/mi&gt;&lt;/mrow&gt;&lt;/msub&gt;&lt;mspace linebreak=\&quot;newline\&quot;/&gt;&lt;mi&gt;R&lt;/mi&gt;&lt;mi&gt;a&lt;/mi&gt;&lt;mi&gt;t&lt;/mi&gt;&lt;msub&gt;&lt;mi&gt;e&lt;/mi&gt;&lt;mrow&gt;&lt;mi&gt;F&lt;/mi&gt;&lt;mi&gt;e&lt;/mi&gt;&lt;mi&gt;l&lt;/mi&gt;&lt;mi&gt;o&lt;/mi&gt;&lt;mi&gt;n&lt;/mi&gt;&lt;mi&gt;y&lt;/mi&gt;&lt;mo&gt;,&lt;/mo&gt;&lt;mi&gt;t&lt;/mi&gt;&lt;/mrow&gt;&lt;/msub&gt;&lt;mo&gt;=&lt;/mo&gt;&lt;mi&gt;R&lt;/mi&gt;&lt;mi&gt;a&lt;/mi&gt;&lt;mi&gt;t&lt;/mi&gt;&lt;msub&gt;&lt;mi&gt;e&lt;/mi&gt;&lt;mrow&gt;&lt;mi&gt;F&lt;/mi&gt;&lt;mi&gt;e&lt;/mi&gt;&lt;mi&gt;l&lt;/mi&gt;&lt;mi&gt;o&lt;/mi&gt;&lt;mi&gt;n&lt;/mi&gt;&lt;mi&gt;y&lt;/mi&gt;&lt;mo&gt;,&lt;/mo&gt;&lt;mi&gt;C&lt;/mi&gt;&lt;mi&gt;L&lt;/mi&gt;&lt;mi&gt;C&lt;/mi&gt;&lt;mi&gt;T&lt;/mi&gt;&lt;mo&gt;,&lt;/mo&gt;&lt;mi&gt;t&lt;/mi&gt;&lt;mo&gt;&amp;#xA0;&lt;/mo&gt;&lt;/mrow&gt;&lt;/msub&gt;&lt;mo&gt;+&lt;/mo&gt;&lt;mo&gt;&amp;#xA0;&lt;/mo&gt;&lt;mo&gt;&amp;#x22EF;&lt;/mo&gt;&lt;mo&gt;&amp;#xA0;&lt;/mo&gt;&lt;mo&gt;+&lt;/mo&gt;&lt;mo&gt;&amp;#xA0;&lt;/mo&gt;&lt;mi&gt;R&lt;/mi&gt;&lt;mi&gt;a&lt;/mi&gt;&lt;mi&gt;t&lt;/mi&gt;&lt;msub&gt;&lt;mi&gt;e&lt;/mi&gt;&lt;mrow&gt;&lt;mi&gt;F&lt;/mi&gt;&lt;mi&gt;e&lt;/mi&gt;&lt;mi&gt;l&lt;/mi&gt;&lt;mi&gt;o&lt;/mi&gt;&lt;mi&gt;n&lt;/mi&gt;&lt;mi&gt;y&lt;/mi&gt;&lt;mo&gt;,&lt;/mo&gt;&lt;mi&gt;o&lt;/mi&gt;&lt;mi&gt;t&lt;/mi&gt;&lt;mi&gt;h&lt;/mi&gt;&lt;mi&gt;e&lt;/mi&gt;&lt;mi&gt;r&lt;/mi&gt;&lt;mi&gt;s&lt;/mi&gt;&lt;mo&gt;,&lt;/mo&gt;&lt;mi&gt;t&lt;/mi&gt;&lt;/mrow&gt;&lt;/msub&gt;&lt;mspace linebreak=\&quot;newline\&quot;/&gt;&lt;mi&gt;R&lt;/mi&gt;&lt;mi&gt;a&lt;/mi&gt;&lt;mi&gt;t&lt;/mi&gt;&lt;msub&gt;&lt;mi&gt;e&lt;/mi&gt;&lt;mrow&gt;&lt;mi&gt;M&lt;/mi&gt;&lt;mi&gt;i&lt;/mi&gt;&lt;mi&gt;s&lt;/mi&gt;&lt;mo&gt;,&lt;/mo&gt;&lt;mi&gt;t&lt;/mi&gt;&lt;/mrow&gt;&lt;/msub&gt;&lt;mo&gt;=&lt;/mo&gt;&lt;mi&gt;R&lt;/mi&gt;&lt;mi&gt;a&lt;/mi&gt;&lt;mi&gt;t&lt;/mi&gt;&lt;msub&gt;&lt;mi&gt;e&lt;/mi&gt;&lt;mrow&gt;&lt;mi&gt;M&lt;/mi&gt;&lt;mi&gt;i&lt;/mi&gt;&lt;mi&gt;s&lt;/mi&gt;&lt;mo&gt;,&lt;/mo&gt;&lt;mi&gt;C&lt;/mi&gt;&lt;mi&gt;L&lt;/mi&gt;&lt;mi&gt;C&lt;/mi&gt;&lt;mi&gt;T&lt;/mi&gt;&lt;mo&gt;,&lt;/mo&gt;&lt;mi&gt;t&lt;/mi&gt;&lt;mo&gt;&amp;#xA0;&lt;/mo&gt;&lt;/mrow&gt;&lt;/msub&gt;&lt;mo&gt;+&lt;/mo&gt;&lt;mo&gt;&amp;#xA0;&lt;/mo&gt;&lt;mo&gt;&amp;#x22EF;&lt;/mo&gt;&lt;mo&gt;&amp;#xA0;&lt;/mo&gt;&lt;mo&gt;+&lt;/mo&gt;&lt;mo&gt;&amp;#xA0;&lt;/mo&gt;&lt;mi&gt;R&lt;/mi&gt;&lt;mi&gt;a&lt;/mi&gt;&lt;mi&gt;t&lt;/mi&gt;&lt;msub&gt;&lt;mi&gt;e&lt;/mi&gt;&lt;mrow&gt;&lt;mi&gt;M&lt;/mi&gt;&lt;mi&gt;i&lt;/mi&gt;&lt;mi&gt;s&lt;/mi&gt;&lt;mo&gt;,&lt;/mo&gt;&lt;mi&gt;o&lt;/mi&gt;&lt;mi&gt;t&lt;/mi&gt;&lt;mi&gt;h&lt;/mi&gt;&lt;mi&gt;e&lt;/mi&gt;&lt;mi&gt;r&lt;/mi&gt;&lt;mi&gt;s&lt;/mi&gt;&lt;mo&gt;,&lt;/mo&gt;&lt;mi&gt;t&lt;/mi&gt;&lt;/mrow&gt;&lt;/msub&gt;&lt;mspace linebreak=\&quot;newline\&quot;/&gt;&lt;/mstyle&gt;&lt;/math&gt;&quot;,&quot;truncated&quot;:false}" id="252" name="Google Shape;252;p37" title="R a t e subscript t equals R a t e subscript F e l o n y comma t end subscript plus R a t e subscript M i s comma t end subscript&#10;R a t e subscript F e l o n y comma t end subscript equals R a t e subscript F e l o n y comma C L C T comma t space end subscript plus space midline horizontal ellipsis space plus space R a t e subscript F e l o n y comma o t h e r s comma t end subscript&#10;R a t e subscript M i s comma t end subscript equals R a t e subscript M i s comma C L C T comma t space end subscript plus space midline horizontal ellipsis space plus space R a t e subscript M i s comma o t h e r s comma t end subscript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460" y="3872889"/>
            <a:ext cx="4794130" cy="105762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Decomposition</a:t>
            </a:r>
            <a:endParaRPr/>
          </a:p>
        </p:txBody>
      </p:sp>
      <p:sp>
        <p:nvSpPr>
          <p:cNvPr id="259" name="Google Shape;259;p38"/>
          <p:cNvSpPr txBox="1"/>
          <p:nvPr/>
        </p:nvSpPr>
        <p:spPr>
          <a:xfrm>
            <a:off x="5728975" y="4570800"/>
            <a:ext cx="192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MISDEMEANOR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1637550" y="4570800"/>
            <a:ext cx="116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FELONY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650" y="0"/>
            <a:ext cx="3942650" cy="21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75" y="2072925"/>
            <a:ext cx="3893852" cy="242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550" y="2162988"/>
            <a:ext cx="3739100" cy="23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2976550" y="1236725"/>
            <a:ext cx="1169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Top Level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5" name="Google Shape;26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Grouped Crossed Time Series</a:t>
            </a:r>
            <a:endParaRPr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311700" y="1152475"/>
            <a:ext cx="8711700" cy="3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group of time series share </a:t>
            </a:r>
            <a:r>
              <a:rPr lang="en"/>
              <a:t>similar</a:t>
            </a:r>
            <a:r>
              <a:rPr lang="en"/>
              <a:t> trends and under the same system, this method can pool the information across individual time series.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method is able to reveal the hidden correlation between individual ones.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once from the bottom to top to avoid repeating modeling </a:t>
            </a:r>
            <a:r>
              <a:rPr lang="en"/>
              <a:t>individual ones.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able to observe the aggregation level changes.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individual level most rates are around less than 1 event per week on median and stable through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Exception: Misdemeanor CLCT in 2019 has some sudden fluctuation to 7 events per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top level has some sudden fluctuations around 2019 but is otherwise stable and slowly increases to a median of 2 events per week.</a:t>
            </a:r>
            <a:endParaRPr/>
          </a:p>
        </p:txBody>
      </p:sp>
      <p:sp>
        <p:nvSpPr>
          <p:cNvPr id="272" name="Google Shape;27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311700" y="28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hallenges</a:t>
            </a:r>
            <a:endParaRPr/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311700" y="1152475"/>
            <a:ext cx="8520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 access to the data until November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Clients only provided high-level goal and directions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Lack of regular meetings (they prefered email)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Not a well-defined </a:t>
            </a:r>
            <a:r>
              <a:rPr lang="en"/>
              <a:t>problem - </a:t>
            </a:r>
            <a:r>
              <a:rPr lang="en"/>
              <a:t>many possible directions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Required to feature engineer and propose a defined outcome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time series models to choose from and compare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imitations of the analysis</a:t>
            </a:r>
            <a:endParaRPr/>
          </a:p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311700" y="1152475"/>
            <a:ext cx="85206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 used median to calculate the frequency to avoid outliers, but this can’t represent the whole frequency distribution.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Exponential</a:t>
            </a:r>
            <a:r>
              <a:rPr lang="en"/>
              <a:t> Smoothing Models slightly violate the </a:t>
            </a:r>
            <a:r>
              <a:rPr lang="en"/>
              <a:t>white</a:t>
            </a:r>
            <a:r>
              <a:rPr lang="en"/>
              <a:t> noise assumption which decreases the model interpretation accuracy.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Very few events prior to 2008 so they were discarded. However, they may impose minor changes to models.</a:t>
            </a:r>
            <a:endParaRPr/>
          </a:p>
        </p:txBody>
      </p:sp>
      <p:sp>
        <p:nvSpPr>
          <p:cNvPr id="286" name="Google Shape;28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32475"/>
            <a:ext cx="8520600" cy="13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Client: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Deason Criminal Justice Reform Center</a:t>
            </a:r>
            <a:br>
              <a:rPr lang="en"/>
            </a:br>
            <a:r>
              <a:rPr lang="en"/>
              <a:t>SMU School of Law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25" y="1585475"/>
            <a:ext cx="3231537" cy="325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018000" y="1553600"/>
            <a:ext cx="47610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Dr. Andrew Davies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Director of Research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</a:t>
            </a:r>
            <a:r>
              <a:rPr lang="en" sz="1800">
                <a:solidFill>
                  <a:schemeClr val="dk2"/>
                </a:solidFill>
              </a:rPr>
              <a:t>.</a:t>
            </a:r>
            <a:r>
              <a:rPr lang="en" sz="1800">
                <a:solidFill>
                  <a:schemeClr val="dk2"/>
                </a:solidFill>
              </a:rPr>
              <a:t>D</a:t>
            </a:r>
            <a:r>
              <a:rPr lang="en" sz="1800">
                <a:solidFill>
                  <a:schemeClr val="dk2"/>
                </a:solidFill>
              </a:rPr>
              <a:t>.</a:t>
            </a:r>
            <a:r>
              <a:rPr lang="en" sz="1800">
                <a:solidFill>
                  <a:schemeClr val="dk2"/>
                </a:solidFill>
              </a:rPr>
              <a:t> Crim. Just. - SUNY Albany 2012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M.A. Crim. Just. - SUNY Albany 2006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M.Sc. Criminology - Oxford 2004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B.A. Modern History - Oxford 2002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Articles in: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Law and Society Review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Justice Quarterly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Ohio State Journal of Criminal Law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Albany Law Review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inal recommendations for client</a:t>
            </a:r>
            <a:endParaRPr/>
          </a:p>
        </p:txBody>
      </p:sp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Overall, after taking case number and case duration, there are NOT many frequency changes in purpose codes for all case </a:t>
            </a:r>
            <a:r>
              <a:rPr lang="en"/>
              <a:t>type</a:t>
            </a:r>
            <a:r>
              <a:rPr lang="en"/>
              <a:t> and purposes.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Felony Case </a:t>
            </a:r>
            <a:r>
              <a:rPr lang="en"/>
              <a:t>number</a:t>
            </a:r>
            <a:r>
              <a:rPr lang="en"/>
              <a:t> is </a:t>
            </a:r>
            <a:r>
              <a:rPr lang="en"/>
              <a:t>relatively</a:t>
            </a:r>
            <a:r>
              <a:rPr lang="en"/>
              <a:t> stable after 2017, 300 cases per month.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Misdemeanor Case number is decreasing from around 900 cases per month to 400 case per month over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Felony Case median is 7 events per week. Misdemeanor Case median is 8 events per week.</a:t>
            </a:r>
            <a:endParaRPr/>
          </a:p>
        </p:txBody>
      </p:sp>
      <p:sp>
        <p:nvSpPr>
          <p:cNvPr id="293" name="Google Shape;29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Habits</a:t>
            </a:r>
            <a:endParaRPr/>
          </a:p>
        </p:txBody>
      </p:sp>
      <p:sp>
        <p:nvSpPr>
          <p:cNvPr id="299" name="Google Shape;29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Put First thing First: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We started with analyzing how frequency of purpose codes changed over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Think Win-Win: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Clients absorbed our modeling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We listened to their advice to </a:t>
            </a:r>
            <a:r>
              <a:rPr lang="en"/>
              <a:t>improve</a:t>
            </a:r>
            <a:r>
              <a:rPr lang="en"/>
              <a:t> our analysis by using closed date instead of open 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Be proactive: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We sent them our initial findings and then had a zoom meeting to an answer their </a:t>
            </a:r>
            <a:r>
              <a:rPr lang="en"/>
              <a:t>questions</a:t>
            </a:r>
            <a:endParaRPr/>
          </a:p>
        </p:txBody>
      </p:sp>
      <p:sp>
        <p:nvSpPr>
          <p:cNvPr id="300" name="Google Shape;30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Shiny App</a:t>
            </a:r>
            <a:endParaRPr/>
          </a:p>
        </p:txBody>
      </p:sp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got </a:t>
            </a:r>
            <a:r>
              <a:rPr lang="en"/>
              <a:t>permission</a:t>
            </a:r>
            <a:r>
              <a:rPr lang="en"/>
              <a:t> from our clients to </a:t>
            </a:r>
            <a:r>
              <a:rPr lang="en"/>
              <a:t>display</a:t>
            </a:r>
            <a:r>
              <a:rPr lang="en"/>
              <a:t> aggregation level data and graphs.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published it to R Shiny App.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  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https://e2jgp0-liyuan199701.shinyapps.io/law_consulting/</a:t>
            </a:r>
            <a:endParaRPr sz="2200"/>
          </a:p>
        </p:txBody>
      </p:sp>
      <p:sp>
        <p:nvSpPr>
          <p:cNvPr id="307" name="Google Shape;30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Problem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Link three different data sheets into one dataset by a shared primary key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Uncover frequency changes for </a:t>
            </a:r>
            <a:r>
              <a:rPr lang="en" sz="2300"/>
              <a:t>purpose codes</a:t>
            </a:r>
            <a:r>
              <a:rPr lang="en" sz="2300"/>
              <a:t> of interest over time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Separately assess the </a:t>
            </a:r>
            <a:r>
              <a:rPr lang="en" sz="2300"/>
              <a:t>frequency</a:t>
            </a:r>
            <a:r>
              <a:rPr lang="en" sz="2300"/>
              <a:t> changes for purpose codes of interest for felony and misdemeanor cases </a:t>
            </a:r>
            <a:endParaRPr sz="2300"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532325" y="243125"/>
            <a:ext cx="37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Sheet Description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32325" y="815825"/>
            <a:ext cx="57042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Case Table Query: 81256 obs, 144 vars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Event Table Query: 389030 obs, 31 vars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Name Search Query: 45139 obs, 53 vars</a:t>
            </a:r>
            <a:endParaRPr sz="2100"/>
          </a:p>
        </p:txBody>
      </p:sp>
      <p:sp>
        <p:nvSpPr>
          <p:cNvPr id="85" name="Google Shape;85;p17"/>
          <p:cNvSpPr txBox="1"/>
          <p:nvPr/>
        </p:nvSpPr>
        <p:spPr>
          <a:xfrm>
            <a:off x="532325" y="2127400"/>
            <a:ext cx="25611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Data Dictionary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532325" y="2764900"/>
            <a:ext cx="39744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Purpose</a:t>
            </a:r>
            <a:r>
              <a:rPr lang="en" sz="2100">
                <a:solidFill>
                  <a:schemeClr val="dk2"/>
                </a:solidFill>
              </a:rPr>
              <a:t> Code List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NYSDA Definition PDCMS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32325" y="3902175"/>
            <a:ext cx="7577100" cy="871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No </a:t>
            </a:r>
            <a:r>
              <a:rPr lang="en" sz="2000">
                <a:solidFill>
                  <a:srgbClr val="FF0000"/>
                </a:solidFill>
              </a:rPr>
              <a:t>predefined</a:t>
            </a:r>
            <a:r>
              <a:rPr lang="en" sz="2000">
                <a:solidFill>
                  <a:srgbClr val="FF0000"/>
                </a:solidFill>
              </a:rPr>
              <a:t> predictor variables or outcome variables.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We have to feature engineer on our own!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/>
              <a:t>Final Deliverables</a:t>
            </a:r>
            <a:r>
              <a:rPr lang="en"/>
              <a:t>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20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</a:t>
            </a:r>
            <a:r>
              <a:rPr lang="en" sz="2400"/>
              <a:t>omplete dataset </a:t>
            </a:r>
            <a:r>
              <a:rPr lang="en" sz="2400"/>
              <a:t>that </a:t>
            </a:r>
            <a:r>
              <a:rPr lang="en" sz="2400"/>
              <a:t>link</a:t>
            </a:r>
            <a:r>
              <a:rPr lang="en" sz="2400"/>
              <a:t>s</a:t>
            </a:r>
            <a:r>
              <a:rPr lang="en" sz="2400"/>
              <a:t> all three data sheets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Descriptive statistics including </a:t>
            </a:r>
            <a:r>
              <a:rPr lang="en" sz="2400"/>
              <a:t>tables</a:t>
            </a:r>
            <a:r>
              <a:rPr lang="en" sz="2400"/>
              <a:t>, graphs, and charts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All code for cleaning and analysis of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Brief and simple</a:t>
            </a:r>
            <a:r>
              <a:rPr lang="en" sz="2400"/>
              <a:t> method, results, and interpretations</a:t>
            </a:r>
            <a:endParaRPr sz="2400"/>
          </a:p>
        </p:txBody>
      </p:sp>
      <p:sp>
        <p:nvSpPr>
          <p:cNvPr id="95" name="Google Shape;95;p18"/>
          <p:cNvSpPr txBox="1"/>
          <p:nvPr/>
        </p:nvSpPr>
        <p:spPr>
          <a:xfrm>
            <a:off x="479200" y="3083875"/>
            <a:ext cx="8044800" cy="1381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The clients explicitly stated descriptive statistics were what they wanted and that models were not </a:t>
            </a:r>
            <a:r>
              <a:rPr lang="en" sz="1800">
                <a:solidFill>
                  <a:srgbClr val="FF0000"/>
                </a:solidFill>
              </a:rPr>
              <a:t>necessary.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However, to have a complete analysis and for project grade purposes, we still built some simple models. 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Meeting and Interactions</a:t>
            </a:r>
            <a:endParaRPr/>
          </a:p>
        </p:txBody>
      </p:sp>
      <p:graphicFrame>
        <p:nvGraphicFramePr>
          <p:cNvPr id="102" name="Google Shape;102;p19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{5C66A15E-520A-4603-9ED5-6971B4E70CBF}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Date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Agenda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10.6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Initial Zoom Meeting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10.6-10.13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Complete IRB certificate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10.13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2nd Zoom Meeting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10.31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Access all data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11.26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Email clients initial findings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11.27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3rd client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responds to our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findings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11.29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Final Zoom Meeting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136850"/>
            <a:ext cx="46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Join all three dataset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709550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used R with tidyverse to link all three dataset by the shared primary key: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cas_File_Number = evt_File_Number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cas_ClientID = nam_NameID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72925" y="1978650"/>
            <a:ext cx="69606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complete linked dataset has: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392625 rows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213 columns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772.1MB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111" name="Google Shape;111;p20"/>
          <p:cNvGraphicFramePr/>
          <p:nvPr/>
        </p:nvGraphicFramePr>
        <p:xfrm>
          <a:off x="468575" y="333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{5C66A15E-520A-4603-9ED5-6971B4E70CBF}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Case ID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Open Date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Closed Date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Case Purpose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Case Type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2019-01-01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2020-01-01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Client Contact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Felony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2019-01-01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2020-01-01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Sentence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Felony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152300" y="1273925"/>
            <a:ext cx="2016600" cy="29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Codes of Interest </a:t>
            </a:r>
            <a:endParaRPr/>
          </a:p>
        </p:txBody>
      </p:sp>
      <p:graphicFrame>
        <p:nvGraphicFramePr>
          <p:cNvPr id="118" name="Google Shape;118;p21"/>
          <p:cNvGraphicFramePr/>
          <p:nvPr/>
        </p:nvGraphicFramePr>
        <p:xfrm>
          <a:off x="2946075" y="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{5C66A15E-520A-4603-9ED5-6971B4E70CBF}</a:tableStyleId>
              </a:tblPr>
              <a:tblGrid>
                <a:gridCol w="2770325"/>
                <a:gridCol w="2270850"/>
              </a:tblGrid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Purpose</a:t>
                      </a:r>
                      <a:endParaRPr b="1" sz="13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Description</a:t>
                      </a:r>
                      <a:endParaRPr b="1" sz="13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</a:rPr>
                        <a:t>CLCT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Client Contact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</a:rPr>
                        <a:t>CLMT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Client Meeting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</a:rPr>
                        <a:t>DISP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Disposition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</a:rPr>
                        <a:t>EXPR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Expert Retained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</a:rPr>
                        <a:t>INTR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Interpreter Retained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</a:rPr>
                        <a:t>INVR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Investigator Retained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INTS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Initial Text Sent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DSC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</a:t>
                      </a:r>
                      <a:r>
                        <a:rPr lang="en" sz="1100"/>
                        <a:t>iscovery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Preliminary Hearing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PTH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Pre-Trial Hearing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PTC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Pre-Trial Conference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SENT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Sentence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ROW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Return on Warrant</a:t>
                      </a:r>
                      <a:endParaRPr sz="11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