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72"/>
  </p:notesMasterIdLst>
  <p:sldIdLst>
    <p:sldId id="256" r:id="rId2"/>
    <p:sldId id="257" r:id="rId3"/>
    <p:sldId id="258" r:id="rId4"/>
    <p:sldId id="266" r:id="rId5"/>
    <p:sldId id="260" r:id="rId6"/>
    <p:sldId id="321" r:id="rId7"/>
    <p:sldId id="261" r:id="rId8"/>
    <p:sldId id="322" r:id="rId9"/>
    <p:sldId id="323" r:id="rId10"/>
    <p:sldId id="27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80" r:id="rId23"/>
    <p:sldId id="281" r:id="rId24"/>
    <p:sldId id="282" r:id="rId25"/>
    <p:sldId id="284" r:id="rId26"/>
    <p:sldId id="275" r:id="rId27"/>
    <p:sldId id="283" r:id="rId28"/>
    <p:sldId id="285" r:id="rId29"/>
    <p:sldId id="276" r:id="rId30"/>
    <p:sldId id="286" r:id="rId31"/>
    <p:sldId id="287" r:id="rId32"/>
    <p:sldId id="277" r:id="rId33"/>
    <p:sldId id="278" r:id="rId34"/>
    <p:sldId id="288" r:id="rId35"/>
    <p:sldId id="289" r:id="rId36"/>
    <p:sldId id="290" r:id="rId37"/>
    <p:sldId id="291" r:id="rId38"/>
    <p:sldId id="292" r:id="rId39"/>
    <p:sldId id="294" r:id="rId40"/>
    <p:sldId id="293" r:id="rId41"/>
    <p:sldId id="279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7" r:id="rId53"/>
    <p:sldId id="305" r:id="rId54"/>
    <p:sldId id="306" r:id="rId55"/>
    <p:sldId id="308" r:id="rId56"/>
    <p:sldId id="309" r:id="rId57"/>
    <p:sldId id="310" r:id="rId58"/>
    <p:sldId id="312" r:id="rId59"/>
    <p:sldId id="311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4" r:id="rId69"/>
    <p:sldId id="325" r:id="rId70"/>
    <p:sldId id="326" r:id="rId71"/>
  </p:sldIdLst>
  <p:sldSz cx="12192000" cy="6858000"/>
  <p:notesSz cx="6858000" cy="9144000"/>
  <p:embeddedFontLst>
    <p:embeddedFont>
      <p:font typeface="Cambria Math" panose="02040503050406030204" pitchFamily="18" charset="0"/>
      <p:regular r:id="rId73"/>
    </p:embeddedFont>
    <p:embeddedFont>
      <p:font typeface="Play" pitchFamily="2" charset="0"/>
      <p:bold r:id="rId74"/>
    </p:embeddedFont>
    <p:embeddedFont>
      <p:font typeface="Trebuchet MS" panose="020B0703020202090204" pitchFamily="34" charset="0"/>
      <p:regular r:id="rId75"/>
      <p:bold r:id="rId76"/>
      <p: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787"/>
  </p:normalViewPr>
  <p:slideViewPr>
    <p:cSldViewPr snapToGrid="0">
      <p:cViewPr varScale="1">
        <p:scale>
          <a:sx n="120" d="100"/>
          <a:sy n="120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DD0305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121877" y="2952749"/>
            <a:ext cx="7948246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121877" y="4700588"/>
            <a:ext cx="794824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AF3CB73-F696-F34A-8C6D-2C74663E0E28}" type="datetime1">
              <a:rPr lang="en-US" smtClean="0"/>
              <a:t>12/13/23</a:t>
            </a:fld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8505" y="1634039"/>
            <a:ext cx="4694989" cy="1173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1914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2A4FAE57-EC51-D14E-B05F-84EA12B7B701}" type="datetime1">
              <a:rPr lang="en-US" smtClean="0"/>
              <a:t>12/13/23</a:t>
            </a:fld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1914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191460"/>
            <a:ext cx="11929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08498" y="6200202"/>
            <a:ext cx="1563973" cy="390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 descr="F1 makes major changes to weekend schedule for 2022 | RacingNews3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5141D"/>
              </a:gs>
              <a:gs pos="50000">
                <a:srgbClr val="15141D">
                  <a:alpha val="85882"/>
                </a:srgbClr>
              </a:gs>
              <a:gs pos="100000">
                <a:srgbClr val="15141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5400"/>
              <a:buFont typeface="Play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838200" y="623643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B37CD62D-1650-A944-8011-92A0343211F4}" type="datetime1">
              <a:rPr lang="en-US" smtClean="0"/>
              <a:t>12/13/23</a:t>
            </a:fld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038600" y="623643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10600" y="6236430"/>
            <a:ext cx="11330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" name="Google Shape;3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5431" y="6200201"/>
            <a:ext cx="1563973" cy="390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03CD4E4-CEB5-F242-98BE-6A7CA4061971}" type="datetime1">
              <a:rPr lang="en-US" smtClean="0"/>
              <a:t>12/13/23</a:t>
            </a:fld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80E8AA4-4B22-0747-AADA-02A83884659C}" type="datetime1">
              <a:rPr lang="en-US" smtClean="0"/>
              <a:t>12/13/23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8" descr="F1 makes major changes to weekend schedule for 2022 | RacingNews3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5141D"/>
              </a:gs>
              <a:gs pos="50000">
                <a:srgbClr val="15141D">
                  <a:alpha val="85882"/>
                </a:srgbClr>
              </a:gs>
              <a:gs pos="100000">
                <a:srgbClr val="15141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dt" idx="10"/>
          </p:nvPr>
        </p:nvSpPr>
        <p:spPr>
          <a:xfrm>
            <a:off x="838200" y="62514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087D7A8-C7A1-ED4E-8B92-A6D6ED4BFA22}" type="datetime1">
              <a:rPr lang="en-US" smtClean="0"/>
              <a:t>12/13/23</a:t>
            </a:fld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ftr" idx="11"/>
          </p:nvPr>
        </p:nvSpPr>
        <p:spPr>
          <a:xfrm>
            <a:off x="4038600" y="625142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8610600" y="6251420"/>
            <a:ext cx="105805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5431" y="6200201"/>
            <a:ext cx="1563973" cy="390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3844BAA-D246-D547-BCA3-0843A7EE58C9}" type="datetime1">
              <a:rPr lang="en-US" smtClean="0"/>
              <a:t>12/13/23</a:t>
            </a:fld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FBA15BC-75BF-0445-B95F-AA0081BE2783}" type="datetime1">
              <a:rPr lang="en-US" smtClean="0"/>
              <a:t>12/13/23</a:t>
            </a:fld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4400"/>
              <a:buFont typeface="Play"/>
              <a:buNone/>
              <a:defRPr sz="4400" b="1" i="0" u="none" strike="noStrike" cap="none">
                <a:solidFill>
                  <a:srgbClr val="DD0305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F630FF6F-716A-7548-85F1-AF7ADA2F4008}" type="datetime1">
              <a:rPr lang="en-US" smtClean="0"/>
              <a:t>12/13/23</a:t>
            </a:fld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400000">
            <a:off x="-610475" y="4914981"/>
            <a:ext cx="896556" cy="3243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 rot="-5400000">
            <a:off x="-2113768" y="2546065"/>
            <a:ext cx="38886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  <a:t>Find more PowerPoint templates on </a:t>
            </a:r>
            <a:r>
              <a:rPr lang="en-US" sz="1200" b="1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  <a:t>prezentr.com</a:t>
            </a:r>
            <a:r>
              <a:rPr lang="en-US" sz="1200" b="0" i="0" u="none" strike="noStrike" cap="none">
                <a:solidFill>
                  <a:srgbClr val="A5A5A5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1200">
              <a:solidFill>
                <a:srgbClr val="A5A5A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zentr.com/?utm_source=templates&amp;utm_medium=presentation&amp;utm_campaign=free_downloads_202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mu.edu/Dedman/Academics/Departments/Statistics/People/FacultyDirectory/South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2jgp0-liyuan199701.shinyapps.io/F1_Final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twall.app/" TargetMode="External"/><Relationship Id="rId2" Type="http://schemas.openxmlformats.org/officeDocument/2006/relationships/hyperlink" Target="https://www.racefans.net/statistics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rgast.com/mrd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cefans.net/statistics/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1f51TOXWi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Q-jjZMMxbZs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code/jonbown/formula-1-post-race-summary#Constructor-Overall-Standings" TargetMode="External"/><Relationship Id="rId2" Type="http://schemas.openxmlformats.org/officeDocument/2006/relationships/hyperlink" Target="https://www.kaggle.com/code/kevinkwan/formula-1-pit-stops-analysis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kaggle.com/code/ekrembayar/formula-1-70th-anniversary/repor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aggle.com/datasets/rohanrao/formula-1-world-championship-1950-2020/data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>
            <a:hlinkClick r:id="rId3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ctrTitle"/>
          </p:nvPr>
        </p:nvSpPr>
        <p:spPr>
          <a:xfrm>
            <a:off x="457200" y="2952750"/>
            <a:ext cx="11249247" cy="103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"/>
              <a:buNone/>
            </a:pPr>
            <a:r>
              <a:rPr lang="en-US" dirty="0"/>
              <a:t>Interpret and Predict Race Points</a:t>
            </a:r>
            <a:endParaRPr dirty="0"/>
          </a:p>
        </p:txBody>
      </p:sp>
      <p:sp>
        <p:nvSpPr>
          <p:cNvPr id="86" name="Google Shape;86;p11"/>
          <p:cNvSpPr txBox="1">
            <a:spLocks noGrp="1"/>
          </p:cNvSpPr>
          <p:nvPr>
            <p:ph type="subTitle" idx="1"/>
          </p:nvPr>
        </p:nvSpPr>
        <p:spPr>
          <a:xfrm>
            <a:off x="2107700" y="4158328"/>
            <a:ext cx="7948246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3200" b="1" dirty="0">
                <a:latin typeface="Play"/>
                <a:ea typeface="Play"/>
                <a:cs typeface="Play"/>
                <a:sym typeface="Play"/>
              </a:rPr>
              <a:t>Sports Analytics</a:t>
            </a:r>
            <a:r>
              <a:rPr lang="en-US" sz="3200" b="1" dirty="0"/>
              <a:t> – STAT 6341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3200" b="1" dirty="0">
                <a:latin typeface="Play"/>
                <a:ea typeface="Play"/>
                <a:cs typeface="Play"/>
                <a:sym typeface="Play"/>
              </a:rPr>
              <a:t>Presenter: Léon Yuan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3200" b="1" dirty="0">
                <a:latin typeface="Play"/>
                <a:ea typeface="Play"/>
                <a:cs typeface="Play"/>
                <a:sym typeface="Play"/>
              </a:rPr>
              <a:t>Instructor</a:t>
            </a:r>
            <a:r>
              <a:rPr lang="en-US" sz="3200" b="1" dirty="0"/>
              <a:t>: </a:t>
            </a:r>
            <a:r>
              <a:rPr lang="en-US" sz="3200" b="1" dirty="0">
                <a:hlinkClick r:id="rId4"/>
              </a:rPr>
              <a:t>Dr. South</a:t>
            </a:r>
            <a:endParaRPr sz="3200" b="1" dirty="0"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5EEC3-6163-AD01-C3DA-72D5A337BD3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90AF752-859E-D14B-A931-B1EDB16464D5}" type="datetime1">
              <a:rPr lang="en-US" smtClean="0"/>
              <a:t>12/13/23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3EB0C-3C31-9F13-9BC8-2DB45448E4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1622-C6E5-36F5-36E8-ABC0213B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92" y="531628"/>
            <a:ext cx="10515600" cy="914400"/>
          </a:xfrm>
        </p:spPr>
        <p:txBody>
          <a:bodyPr>
            <a:normAutofit/>
          </a:bodyPr>
          <a:lstStyle/>
          <a:p>
            <a:r>
              <a:rPr lang="en-US" dirty="0"/>
              <a:t>R Shiny Demonstration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A8DCE-FA2C-86C4-A6F9-3F77807BE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423" y="1901326"/>
            <a:ext cx="11291778" cy="3117241"/>
          </a:xfrm>
        </p:spPr>
        <p:txBody>
          <a:bodyPr>
            <a:noAutofit/>
          </a:bodyPr>
          <a:lstStyle/>
          <a:p>
            <a:r>
              <a:rPr lang="en-US" sz="3200" dirty="0"/>
              <a:t>I published my App to </a:t>
            </a:r>
            <a:r>
              <a:rPr lang="en-US" sz="3200" dirty="0" err="1"/>
              <a:t>ShinyApps.io</a:t>
            </a:r>
            <a:r>
              <a:rPr lang="en-US" sz="3200" dirty="0"/>
              <a:t> as my final product:</a:t>
            </a:r>
          </a:p>
          <a:p>
            <a:r>
              <a:rPr lang="en-US" sz="3200" dirty="0">
                <a:hlinkClick r:id="rId2"/>
              </a:rPr>
              <a:t>https://e2jgp0-liyuan199701.shinyapps.io/F1_Final/</a:t>
            </a:r>
            <a:endParaRPr lang="en-US" sz="320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Data Visualizations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3200" dirty="0"/>
              <a:t>Generate new predictions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ADAE8-9D21-AA6F-0BF0-D25C9A434C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5ACEF6-EB95-1948-965A-04F49B382F04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E8DB4-DCCE-EC03-B2E3-9F7F9FFA3B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77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1E8E-ABF6-C113-FD59-C31FE2FA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9404"/>
            <a:ext cx="10515600" cy="1139788"/>
          </a:xfrm>
        </p:spPr>
        <p:txBody>
          <a:bodyPr/>
          <a:lstStyle/>
          <a:p>
            <a:r>
              <a:rPr lang="en-US" dirty="0"/>
              <a:t>Final Product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08AF9-3EEB-ED95-7410-E975370C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46276"/>
            <a:ext cx="10515600" cy="3082924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Build a Shiny Dashboard in R on web for publicly displaying prediction and statistics analysis dynamically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Write a report about the explorative data analysis, data cleaning, data transformation, statistical analysis on inference, machine learning on predicting final scores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F691-E896-8DC9-B562-59F24D1A98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934727D-1D26-3D4B-A5D4-3BF8377C6683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67F60-3AE3-E410-2CEB-A7B0DA8C11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5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87A9-76FE-772D-6641-24CF73169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2565"/>
            <a:ext cx="10515600" cy="1118523"/>
          </a:xfrm>
        </p:spPr>
        <p:txBody>
          <a:bodyPr/>
          <a:lstStyle/>
          <a:p>
            <a:r>
              <a:rPr lang="en-US" dirty="0"/>
              <a:t>Potential Audience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7A826-8702-437A-80C1-4F40ABF90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8812"/>
            <a:ext cx="10515600" cy="3408731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 classmates and instructors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Formula 1 racers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Formula 1 constructor teams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Formula 1 third-party sponsors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31E9-A0C5-47E3-E97D-24273B7A6D4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26FB134-41F4-0F49-A6F4-773A4E3CE288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D13D5-582D-E8B1-B851-AADCDBBDA9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5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7F3A-70C2-556E-9346-DEB904C8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8650"/>
            <a:ext cx="10515600" cy="1500188"/>
          </a:xfrm>
        </p:spPr>
        <p:txBody>
          <a:bodyPr/>
          <a:lstStyle/>
          <a:p>
            <a:r>
              <a:rPr lang="en-US" dirty="0"/>
              <a:t>Data Sources and Obtained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CE21B-DC7A-AEF6-F804-0C2BFB7A6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14953"/>
            <a:ext cx="10515600" cy="2259419"/>
          </a:xfrm>
        </p:spPr>
        <p:txBody>
          <a:bodyPr/>
          <a:lstStyle/>
          <a:p>
            <a:r>
              <a:rPr lang="en-US" dirty="0"/>
              <a:t>There are two primary formula 1 data websites that I will use web scrapped techniques on: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>
                <a:hlinkClick r:id="rId2"/>
              </a:rPr>
              <a:t>https://www.racefans.net/statistics/</a:t>
            </a:r>
            <a:endParaRPr lang="en-US" dirty="0"/>
          </a:p>
          <a:p>
            <a:pPr marL="685800" indent="-457200">
              <a:buFont typeface="+mj-lt"/>
              <a:buAutoNum type="arabicPeriod"/>
            </a:pPr>
            <a:endParaRPr lang="en-US" dirty="0"/>
          </a:p>
          <a:p>
            <a:pPr marL="685800" indent="-457200">
              <a:buFont typeface="+mj-lt"/>
              <a:buAutoNum type="arabicPeriod"/>
            </a:pPr>
            <a:r>
              <a:rPr lang="en-US" dirty="0">
                <a:hlinkClick r:id="rId3"/>
              </a:rPr>
              <a:t>https://pitwall.app/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400AB-4664-8D82-2F9C-84AA17C44ED6}"/>
              </a:ext>
            </a:extLst>
          </p:cNvPr>
          <p:cNvSpPr txBox="1"/>
          <p:nvPr/>
        </p:nvSpPr>
        <p:spPr>
          <a:xfrm>
            <a:off x="940981" y="1886916"/>
            <a:ext cx="9122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Each Formula one race car has around 300 sensors to collect the real-time 100,000 data from the car and transmit them back to the console center for future car design, improvements, and race strategy.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0A57E-DE03-BD35-9455-C14B637CDEE5}"/>
              </a:ext>
            </a:extLst>
          </p:cNvPr>
          <p:cNvSpPr txBox="1"/>
          <p:nvPr/>
        </p:nvSpPr>
        <p:spPr>
          <a:xfrm>
            <a:off x="1127051" y="5869173"/>
            <a:ext cx="8750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There also is a supplementary F1 dataset via API: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https://ergast.com/mrd/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78B012-9B70-3317-B260-517982B3EEC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D4D486B-CDDA-EA4E-8B85-3906DC965D7F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DC8AC-FA4B-7875-038A-2272AAF747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38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F7AC-73E1-99E3-E849-D080961A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70" y="986729"/>
            <a:ext cx="5343484" cy="1361077"/>
          </a:xfrm>
        </p:spPr>
        <p:txBody>
          <a:bodyPr>
            <a:normAutofit fontScale="90000"/>
          </a:bodyPr>
          <a:lstStyle/>
          <a:p>
            <a:r>
              <a:rPr lang="en-US" dirty="0"/>
              <a:t>Mock-up the Final Product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BE684-81C8-F0A3-95E3-B8A9CE678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8987" y="3225986"/>
            <a:ext cx="4891600" cy="2760144"/>
          </a:xfrm>
        </p:spPr>
        <p:txBody>
          <a:bodyPr>
            <a:normAutofit/>
          </a:bodyPr>
          <a:lstStyle/>
          <a:p>
            <a:r>
              <a:rPr lang="en-US" dirty="0"/>
              <a:t>A final looks like a simple user-friendly Shiny Web App publicly like below hand-written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2301D1B-A768-E8F8-6F15-44ADF35CA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999" y="691116"/>
            <a:ext cx="6410416" cy="491672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CBD4F-5DF0-ACD9-4616-50548B48793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7670DE-D676-A943-B1E0-E8CD4553B195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EA0A6-068E-ED76-8F79-08C4438A1E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7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E8AE-2760-461F-F106-E3C1157B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733" y="1135062"/>
            <a:ext cx="7163834" cy="1133475"/>
          </a:xfrm>
        </p:spPr>
        <p:txBody>
          <a:bodyPr/>
          <a:lstStyle/>
          <a:p>
            <a:r>
              <a:rPr lang="en-US" dirty="0"/>
              <a:t>Thanks for listening!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1DED9-E054-F74B-6687-88C618224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3636" y="3302924"/>
            <a:ext cx="4588466" cy="2098416"/>
          </a:xfrm>
        </p:spPr>
        <p:txBody>
          <a:bodyPr>
            <a:noAutofit/>
          </a:bodyPr>
          <a:lstStyle/>
          <a:p>
            <a:r>
              <a:rPr lang="en-US" sz="3600" dirty="0"/>
              <a:t>Go Racing!</a:t>
            </a:r>
          </a:p>
          <a:p>
            <a:r>
              <a:rPr lang="en-US" sz="3600" dirty="0"/>
              <a:t>Repeated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19C29-8F62-5F57-B6B2-3B18A479F00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06EDB38-C271-074D-9DAE-AF805C276140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03AE8-B5C2-0987-EC2E-36C229F198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6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132F-A801-8333-DC17-17FE26144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7620"/>
            <a:ext cx="10515600" cy="1021833"/>
          </a:xfrm>
        </p:spPr>
        <p:txBody>
          <a:bodyPr/>
          <a:lstStyle/>
          <a:p>
            <a:r>
              <a:rPr lang="en-US" dirty="0"/>
              <a:t>Project Check-in: Visualization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A0105-61DA-3F31-D618-6D336513B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748" y="3429000"/>
            <a:ext cx="3270504" cy="1500187"/>
          </a:xfrm>
        </p:spPr>
        <p:txBody>
          <a:bodyPr/>
          <a:lstStyle/>
          <a:p>
            <a:r>
              <a:rPr lang="en-US" dirty="0"/>
              <a:t>Léon Yuan</a:t>
            </a:r>
          </a:p>
          <a:p>
            <a:r>
              <a:rPr lang="en-US" dirty="0"/>
              <a:t>Sep 27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939F7-ADC6-9A27-779D-3DD69FEC4D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C13B3C-94E8-3446-9D02-317349C8FD2F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C0AF7-A464-62DD-2E43-A78B05E39C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C2CA8-99BE-231C-4BBA-B85676C91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93404"/>
            <a:ext cx="10515600" cy="915508"/>
          </a:xfrm>
        </p:spPr>
        <p:txBody>
          <a:bodyPr/>
          <a:lstStyle/>
          <a:p>
            <a:r>
              <a:rPr lang="en-US" dirty="0"/>
              <a:t>Source the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4F2D5-FB54-6D93-9D70-2E5D58576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59184"/>
            <a:ext cx="9588057" cy="915509"/>
          </a:xfrm>
        </p:spPr>
        <p:txBody>
          <a:bodyPr>
            <a:normAutofit/>
          </a:bodyPr>
          <a:lstStyle/>
          <a:p>
            <a:r>
              <a:rPr lang="en-US" sz="4000" dirty="0">
                <a:hlinkClick r:id="rId2"/>
              </a:rPr>
              <a:t>https://www.racefans.net/statistics/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286F9F-3ABE-529E-9038-0FAF194CE688}"/>
              </a:ext>
            </a:extLst>
          </p:cNvPr>
          <p:cNvSpPr txBox="1"/>
          <p:nvPr/>
        </p:nvSpPr>
        <p:spPr>
          <a:xfrm>
            <a:off x="831850" y="2796363"/>
            <a:ext cx="10055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Use web scrape in R to grab all data from Season 2012 to Season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B8BC1-7D59-D006-887E-AC667C8FC8AA}"/>
              </a:ext>
            </a:extLst>
          </p:cNvPr>
          <p:cNvSpPr txBox="1"/>
          <p:nvPr/>
        </p:nvSpPr>
        <p:spPr>
          <a:xfrm>
            <a:off x="831850" y="3753293"/>
            <a:ext cx="10515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The data before Season 2011 is incomplete and inconsistent with the data after Season 2011, some old Season data only have graphs instead of numeric values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To keep my analytics and modeling manageable and doable on time, I grabbed all data from Season from 2012 to Season 2018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After grabbing all data, I spent much time cleaning data and transforming and joining data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532B1D-CC34-2ECB-0BDE-370CAA0388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AFCD1D-D560-084B-B0A6-DACEB7F4AD41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30338-60E0-7960-87F4-DF566591BD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31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E3EE-0CD0-009E-0D2E-80D85AE4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70036"/>
            <a:ext cx="10515600" cy="980299"/>
          </a:xfrm>
        </p:spPr>
        <p:txBody>
          <a:bodyPr/>
          <a:lstStyle/>
          <a:p>
            <a:r>
              <a:rPr lang="en-US" dirty="0"/>
              <a:t>Plot Types with all </a:t>
            </a:r>
            <a:r>
              <a:rPr lang="en-US" dirty="0" err="1"/>
              <a:t>Plotly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A56B4-D4E1-5706-CDAD-733307722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08040"/>
            <a:ext cx="10515600" cy="3948481"/>
          </a:xfrm>
        </p:spPr>
        <p:txBody>
          <a:bodyPr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sz="3200" dirty="0"/>
              <a:t>Time Series data for championship scores of drivers and teams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3200" dirty="0"/>
              <a:t>Driver Radar Plot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3200" dirty="0"/>
              <a:t>Correlation graphs between major factors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3200" dirty="0"/>
              <a:t>Violin and Boxplot for scores</a:t>
            </a:r>
          </a:p>
          <a:p>
            <a:pPr marL="685800" indent="-457200">
              <a:buFont typeface="+mj-lt"/>
              <a:buAutoNum type="arabicPeriod"/>
            </a:pPr>
            <a:r>
              <a:rPr lang="en-US" sz="3200" dirty="0"/>
              <a:t>Random Forest Variable Importance</a:t>
            </a:r>
          </a:p>
          <a:p>
            <a:pPr marL="6858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1B37C-03F4-D0EC-8EE9-3B26F7D8A4C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0D9D95-E233-7D4D-BAE1-9236477A31F8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23081-7674-F8A2-781A-4707AE3305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87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FA88-1EA7-B2D7-7BE4-213CE7D3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10" y="576264"/>
            <a:ext cx="10515600" cy="1039886"/>
          </a:xfrm>
        </p:spPr>
        <p:txBody>
          <a:bodyPr/>
          <a:lstStyle/>
          <a:p>
            <a:r>
              <a:rPr lang="en-US" dirty="0"/>
              <a:t>Summarize project goal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3F488-6162-1F31-67C6-CB26CE67B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29035"/>
            <a:ext cx="10515600" cy="2449291"/>
          </a:xfrm>
        </p:spPr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Predict the race score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Find performance changes by each driver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Find the most influenced factors to scores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Find individual variation and team variation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24BCD-7935-F263-3E28-2E75DD77CA5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1363A4-7CA9-2B40-A245-B4365DBBDB22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4EB4E-7526-E543-29A1-8DB2CA9025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06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1285585" y="268520"/>
            <a:ext cx="86236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4400"/>
              <a:buFont typeface="Play"/>
              <a:buNone/>
            </a:pPr>
            <a:r>
              <a:rPr lang="en-US" dirty="0"/>
              <a:t>Outlines</a:t>
            </a:r>
            <a:endParaRPr dirty="0"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4294967295"/>
          </p:nvPr>
        </p:nvSpPr>
        <p:spPr>
          <a:xfrm>
            <a:off x="1200524" y="1307805"/>
            <a:ext cx="8623663" cy="5156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Introduction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Aims and Consumers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Literature Review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Data Sources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R Shiny Demonstration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Bayesian Linear Mixed Model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Machine Learning Models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Limitations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Future Work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-US" sz="2800" dirty="0">
                <a:solidFill>
                  <a:srgbClr val="FF0000"/>
                </a:solidFill>
              </a:rPr>
              <a:t>Conclusions</a:t>
            </a: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endParaRPr lang="en-US" dirty="0">
              <a:solidFill>
                <a:srgbClr val="E02CB1"/>
              </a:solidFill>
            </a:endParaRPr>
          </a:p>
          <a:p>
            <a:pPr marL="5334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endParaRPr dirty="0">
              <a:solidFill>
                <a:srgbClr val="E02CB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A46BB9-A16E-3D09-2FAF-DC41A90D892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2BC96C-6F5A-9E4E-B91E-B39D59CF0E34}" type="datetime1">
              <a:rPr lang="en-US" smtClean="0"/>
              <a:t>12/13/23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017E2-283C-985A-746C-005C32859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DBCB9-5CA6-CE5D-8003-0CA5FA12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403"/>
            <a:ext cx="10515600" cy="1777741"/>
          </a:xfrm>
        </p:spPr>
        <p:txBody>
          <a:bodyPr/>
          <a:lstStyle/>
          <a:p>
            <a:r>
              <a:rPr lang="en-US" dirty="0"/>
              <a:t>End-User and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51126-FC02-F042-FEDD-815AA3725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78906"/>
            <a:ext cx="10515600" cy="1500187"/>
          </a:xfrm>
        </p:spPr>
        <p:txBody>
          <a:bodyPr/>
          <a:lstStyle/>
          <a:p>
            <a:r>
              <a:rPr lang="en-US" dirty="0"/>
              <a:t>1. Provide racing strategy to drivers (Useful to help them win)</a:t>
            </a:r>
          </a:p>
          <a:p>
            <a:r>
              <a:rPr lang="en-US" dirty="0"/>
              <a:t>2. Help Car Manufacturer improve the car performance</a:t>
            </a:r>
          </a:p>
          <a:p>
            <a:r>
              <a:rPr lang="en-US" dirty="0"/>
              <a:t>3. Provide the fans with gambling strategy to win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13429-5460-DFFA-0310-9663A53E0DE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9BB1351-EC52-B14D-94A1-1A169AC28440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7F8CC-E1E6-D9A0-6521-9ABEAA1DB8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54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720F8-C3E5-C2BE-AE34-794F9BB90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9403"/>
            <a:ext cx="10515600" cy="1097257"/>
          </a:xfrm>
        </p:spPr>
        <p:txBody>
          <a:bodyPr/>
          <a:lstStyle/>
          <a:p>
            <a:r>
              <a:rPr lang="en-US" dirty="0"/>
              <a:t>Summary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72C06-3974-3465-D800-419FC56A2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8813"/>
            <a:ext cx="10515600" cy="1500187"/>
          </a:xfrm>
        </p:spPr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There are 7 dataset instead of one, I am going to do analysis on some of them.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most important three dataset are Driver-Season-Score; </a:t>
            </a:r>
          </a:p>
          <a:p>
            <a:pPr marL="6858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490DECAC-7CC3-DC3F-FE91-004386F5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368" y="3319209"/>
            <a:ext cx="5322186" cy="3179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628ED-8D13-F259-1618-21656682A06C}"/>
              </a:ext>
            </a:extLst>
          </p:cNvPr>
          <p:cNvSpPr txBox="1"/>
          <p:nvPr/>
        </p:nvSpPr>
        <p:spPr>
          <a:xfrm>
            <a:off x="6762306" y="4271300"/>
            <a:ext cx="5135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are 159 rows and 3 columns.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0DD2D-F689-1842-156C-D68BDC59171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17BA148-5E07-C443-9C3F-9143C0C26951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34DD3-4A1E-E8C0-E639-27D52BE1DE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20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8B7C-1D93-1B95-7DC7-7D357644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82687"/>
            <a:ext cx="10515600" cy="895239"/>
          </a:xfrm>
        </p:spPr>
        <p:txBody>
          <a:bodyPr/>
          <a:lstStyle/>
          <a:p>
            <a:r>
              <a:rPr lang="en-US" dirty="0"/>
              <a:t>Summary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32E0B-03B6-CB18-8EDD-2AA6CD2B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176" y="1506023"/>
            <a:ext cx="10515600" cy="811876"/>
          </a:xfrm>
        </p:spPr>
        <p:txBody>
          <a:bodyPr/>
          <a:lstStyle/>
          <a:p>
            <a:r>
              <a:rPr lang="en-US" dirty="0"/>
              <a:t>3. Team-Season-Score</a:t>
            </a:r>
          </a:p>
        </p:txBody>
      </p:sp>
      <p:pic>
        <p:nvPicPr>
          <p:cNvPr id="5" name="Picture 4" descr="A screenshot of a number&#10;&#10;Description automatically generated">
            <a:extLst>
              <a:ext uri="{FF2B5EF4-FFF2-40B4-BE49-F238E27FC236}">
                <a16:creationId xmlns:a16="http://schemas.microsoft.com/office/drawing/2014/main" id="{3DF49CFC-9C87-B3A7-577B-26A87E97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76" y="2370157"/>
            <a:ext cx="6555419" cy="3905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429B3-C4B2-FEA5-6007-867DF5EE28F3}"/>
              </a:ext>
            </a:extLst>
          </p:cNvPr>
          <p:cNvSpPr txBox="1"/>
          <p:nvPr/>
        </p:nvSpPr>
        <p:spPr>
          <a:xfrm>
            <a:off x="7729871" y="3013501"/>
            <a:ext cx="3402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are 75 rows and 3 columns.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E53AD-47BF-3459-7323-E32648DAC79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C01F56-6DB6-C84B-9BA6-CD02DA6C9190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6818A-85C9-5C86-30B2-B76D9E1819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36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A64BA-9898-F97E-25A8-CCE22587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93374"/>
            <a:ext cx="10515600" cy="83144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8A1CF-FA27-4732-1D6D-BD081D86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39938"/>
            <a:ext cx="10515600" cy="831443"/>
          </a:xfrm>
        </p:spPr>
        <p:txBody>
          <a:bodyPr/>
          <a:lstStyle/>
          <a:p>
            <a:r>
              <a:rPr lang="en-US" dirty="0"/>
              <a:t>4. Driver-Season-Team-Score</a:t>
            </a:r>
          </a:p>
        </p:txBody>
      </p:sp>
      <p:pic>
        <p:nvPicPr>
          <p:cNvPr id="5" name="Picture 4" descr="A table with numbers and text&#10;&#10;Description automatically generated">
            <a:extLst>
              <a:ext uri="{FF2B5EF4-FFF2-40B4-BE49-F238E27FC236}">
                <a16:creationId xmlns:a16="http://schemas.microsoft.com/office/drawing/2014/main" id="{BB9E34C5-3469-7B0B-0F94-14B4ECD1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571381"/>
            <a:ext cx="7122524" cy="37411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967C4-51F8-1172-BA2A-9BCF9E20DD94}"/>
              </a:ext>
            </a:extLst>
          </p:cNvPr>
          <p:cNvSpPr txBox="1"/>
          <p:nvPr/>
        </p:nvSpPr>
        <p:spPr>
          <a:xfrm>
            <a:off x="8325293" y="2571381"/>
            <a:ext cx="3264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56 rows and 4 columns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49DA0-4552-F54B-4FDF-B58991F87D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97EF1A5-F91C-C244-B62B-87E9F66AA737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F17ED-5501-D558-5849-FD6686B9A3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F0CC-4137-5782-A30C-72159302F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25272"/>
            <a:ext cx="10515600" cy="83144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C5C22-6D08-F56F-03ED-15A920D91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11414"/>
            <a:ext cx="10515600" cy="831443"/>
          </a:xfrm>
        </p:spPr>
        <p:txBody>
          <a:bodyPr/>
          <a:lstStyle/>
          <a:p>
            <a:r>
              <a:rPr lang="en-US" dirty="0"/>
              <a:t>5. Factors and Total Score dataset</a:t>
            </a:r>
          </a:p>
        </p:txBody>
      </p:sp>
      <p:pic>
        <p:nvPicPr>
          <p:cNvPr id="5" name="Picture 4" descr="A table of numbers and a few digits&#10;&#10;Description automatically generated with medium confidence">
            <a:extLst>
              <a:ext uri="{FF2B5EF4-FFF2-40B4-BE49-F238E27FC236}">
                <a16:creationId xmlns:a16="http://schemas.microsoft.com/office/drawing/2014/main" id="{CB17D941-84F7-FBAF-E353-6359F0324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597557"/>
            <a:ext cx="7327900" cy="328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31202-A827-FEC0-B461-056C716D7189}"/>
              </a:ext>
            </a:extLst>
          </p:cNvPr>
          <p:cNvSpPr txBox="1"/>
          <p:nvPr/>
        </p:nvSpPr>
        <p:spPr>
          <a:xfrm>
            <a:off x="8420986" y="2632221"/>
            <a:ext cx="3083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There 159 rows and 9 columns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44F20-0C17-B951-3A1D-DE735364EC9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E3E7A7B-F1C5-D442-B4A4-55DE641A1938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85E95-E691-F84D-637F-E236A02C4E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06A2-CA31-2F82-BC8B-E83F6E3F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8772"/>
            <a:ext cx="10515600" cy="1719262"/>
          </a:xfrm>
        </p:spPr>
        <p:txBody>
          <a:bodyPr/>
          <a:lstStyle/>
          <a:p>
            <a:r>
              <a:rPr lang="en-US" dirty="0"/>
              <a:t>Pre-Processing</a:t>
            </a:r>
            <a:br>
              <a:rPr lang="en-US" dirty="0"/>
            </a:br>
            <a:r>
              <a:rPr lang="en-US" dirty="0"/>
              <a:t>– Data Cleaning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0932D-6671-F4B4-7DE2-DAACADE3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56625"/>
            <a:ext cx="10515600" cy="3034081"/>
          </a:xfrm>
        </p:spPr>
        <p:txBody>
          <a:bodyPr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After web-scraping data, make sure the scraped dataset is consistent with data shown on the websites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Rename the column names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Recalibrate the column names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scraped dataset is scattered around the websites, find the key variables to join them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512D9-173B-A909-2059-498BBB98EEA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9B849C3-90D2-C84E-BCCB-CE916E045906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71FD8D-9062-9049-3066-A9B36AF490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53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9EFB-1E14-3F8F-DCE4-85DD609E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91302"/>
            <a:ext cx="10515600" cy="1777740"/>
          </a:xfrm>
        </p:spPr>
        <p:txBody>
          <a:bodyPr>
            <a:normAutofit/>
          </a:bodyPr>
          <a:lstStyle/>
          <a:p>
            <a:r>
              <a:rPr lang="en-US" dirty="0"/>
              <a:t>Pre-Processing</a:t>
            </a:r>
            <a:br>
              <a:rPr lang="en-US" dirty="0"/>
            </a:br>
            <a:r>
              <a:rPr lang="en-US" dirty="0"/>
              <a:t>– Feature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08874-1BBB-01D9-6E2E-54219925C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41685"/>
            <a:ext cx="10515600" cy="3544445"/>
          </a:xfrm>
        </p:spPr>
        <p:txBody>
          <a:bodyPr>
            <a:normAutofit lnSpcReduction="10000"/>
          </a:bodyPr>
          <a:lstStyle/>
          <a:p>
            <a:pPr marL="685800" indent="-457200">
              <a:buAutoNum type="arabicPeriod"/>
            </a:pPr>
            <a:r>
              <a:rPr lang="en-US" dirty="0"/>
              <a:t>For Driver-Season-Team-Score dataset, find which teams each driver belongs to and inner join them</a:t>
            </a:r>
          </a:p>
          <a:p>
            <a:pPr marL="685800" indent="-457200">
              <a:buAutoNum type="arabicPeriod"/>
            </a:pPr>
            <a:r>
              <a:rPr lang="en-US" dirty="0"/>
              <a:t>According to the existing paper I found at the beginning of this project, PCA was used to reduce the dimensionalities of a large number of factors.</a:t>
            </a:r>
          </a:p>
          <a:p>
            <a:pPr marL="685800" indent="-457200">
              <a:buAutoNum type="arabicPeriod"/>
            </a:pPr>
            <a:r>
              <a:rPr lang="en-US" dirty="0" err="1"/>
              <a:t>Pit.Stop</a:t>
            </a:r>
            <a:r>
              <a:rPr lang="en-US" dirty="0"/>
              <a:t>, Tire Type usage,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, 3</a:t>
            </a:r>
            <a:r>
              <a:rPr lang="en-US" baseline="30000" dirty="0"/>
              <a:t>rd</a:t>
            </a:r>
            <a:r>
              <a:rPr lang="en-US" dirty="0"/>
              <a:t> position of laps, complete laps, starting position</a:t>
            </a:r>
          </a:p>
          <a:p>
            <a:pPr marL="685800" indent="-457200">
              <a:buAutoNum type="arabicPeriod"/>
            </a:pPr>
            <a:r>
              <a:rPr lang="en-US" dirty="0"/>
              <a:t>Remove Tire Type factor because of inconsistent records from webs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497D5-D4BD-5E03-1037-803709328E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CB692A-2F5C-784F-ABB8-E893753695A2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E28FF-A3B6-2D67-8053-B62C5415D5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95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14890-0792-0369-B4B4-7BCF2E7C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97228"/>
            <a:ext cx="10515600" cy="1500186"/>
          </a:xfrm>
        </p:spPr>
        <p:txBody>
          <a:bodyPr>
            <a:normAutofit fontScale="90000"/>
          </a:bodyPr>
          <a:lstStyle/>
          <a:p>
            <a:r>
              <a:rPr lang="en-US" dirty="0"/>
              <a:t>Pre-Processing</a:t>
            </a:r>
            <a:br>
              <a:rPr lang="en-US" dirty="0"/>
            </a:br>
            <a:r>
              <a:rPr lang="en-US" dirty="0"/>
              <a:t>– Feature Engineering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7272B-49A2-CEBA-CD17-7528BD35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65240"/>
            <a:ext cx="10515600" cy="2959653"/>
          </a:xfrm>
        </p:spPr>
        <p:txBody>
          <a:bodyPr/>
          <a:lstStyle/>
          <a:p>
            <a:pPr marL="685800" indent="-457200">
              <a:buAutoNum type="arabicPeriod"/>
            </a:pPr>
            <a:r>
              <a:rPr lang="en-US" dirty="0"/>
              <a:t>Aggregate all Grand Prix game levels into Seasonal levels</a:t>
            </a:r>
          </a:p>
          <a:p>
            <a:pPr marL="685800" indent="-457200">
              <a:buAutoNum type="arabicPeriod"/>
            </a:pPr>
            <a:r>
              <a:rPr lang="en-US" dirty="0"/>
              <a:t>Calculate the percentage of complete laps for each driver</a:t>
            </a:r>
          </a:p>
          <a:p>
            <a:pPr marL="685800" indent="-457200">
              <a:buAutoNum type="arabicPeriod"/>
            </a:pPr>
            <a:r>
              <a:rPr lang="en-US" dirty="0"/>
              <a:t>Calculate the percentage of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positions of laps for each</a:t>
            </a:r>
          </a:p>
          <a:p>
            <a:pPr marL="685800" indent="-457200">
              <a:buAutoNum type="arabicPeriod"/>
            </a:pPr>
            <a:r>
              <a:rPr lang="en-US" dirty="0"/>
              <a:t>Calculate the average starting positions for each driver</a:t>
            </a:r>
          </a:p>
          <a:p>
            <a:pPr marL="685800" indent="-457200">
              <a:buAutoNum type="arabicPeriod"/>
            </a:pPr>
            <a:r>
              <a:rPr lang="en-US" dirty="0"/>
              <a:t>Calculate the average Pit Stop time for each driver</a:t>
            </a:r>
          </a:p>
          <a:p>
            <a:pPr marL="685800" indent="-457200">
              <a:buAutoNum type="arabicPeriod"/>
            </a:pPr>
            <a:r>
              <a:rPr lang="en-US" dirty="0"/>
              <a:t>Concatenate each seasonal data into one data frame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1E6E9-D6F6-5867-72D2-FFC642F1420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15267E-78F3-9140-9953-287668D20140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A5694-CF35-E0EF-C1CD-8C96B25CD8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10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867E-FF13-0C21-ED3D-8F7FF6DC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7507"/>
            <a:ext cx="10515600" cy="1719262"/>
          </a:xfrm>
        </p:spPr>
        <p:txBody>
          <a:bodyPr/>
          <a:lstStyle/>
          <a:p>
            <a:r>
              <a:rPr lang="en-US" dirty="0"/>
              <a:t>Pre-Processing</a:t>
            </a:r>
            <a:br>
              <a:rPr lang="en-US" dirty="0"/>
            </a:br>
            <a:r>
              <a:rPr lang="en-US" dirty="0"/>
              <a:t>– </a:t>
            </a:r>
            <a:r>
              <a:rPr lang="en-US" dirty="0" err="1"/>
              <a:t>Tidymodels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E13E-E6A2-C784-00C8-724F60749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92560"/>
            <a:ext cx="10515600" cy="2279170"/>
          </a:xfrm>
        </p:spPr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Center all numeric predictors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Scale all numeric predictors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Dummy the categorical predictor such as Team and Season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2B614-D42F-BCB0-F55B-65F7D366D63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6A46D1-8330-FA4E-8922-398FB5A69E5C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E82E8-BC2B-4BDC-BC67-59991884AE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10FF5-8769-2349-2BDA-9458492BE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08259"/>
            <a:ext cx="10515600" cy="1788374"/>
          </a:xfrm>
        </p:spPr>
        <p:txBody>
          <a:bodyPr>
            <a:normAutofit/>
          </a:bodyPr>
          <a:lstStyle/>
          <a:p>
            <a:r>
              <a:rPr lang="en-US" dirty="0"/>
              <a:t>Summary of base model</a:t>
            </a:r>
            <a:br>
              <a:rPr lang="en-US" dirty="0"/>
            </a:br>
            <a:r>
              <a:rPr lang="en-US" dirty="0"/>
              <a:t>– Penalized Linear Regression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7E591-319F-19A3-EDFA-796E9F45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321" y="3665371"/>
            <a:ext cx="10515600" cy="2684369"/>
          </a:xfrm>
        </p:spPr>
        <p:txBody>
          <a:bodyPr>
            <a:normAutofit lnSpcReduction="10000"/>
          </a:bodyPr>
          <a:lstStyle/>
          <a:p>
            <a:pPr marL="685800" indent="-457200">
              <a:buAutoNum type="arabicPeriod"/>
            </a:pPr>
            <a:r>
              <a:rPr lang="en-US" dirty="0" err="1"/>
              <a:t>Tidymodels</a:t>
            </a:r>
            <a:r>
              <a:rPr lang="en-US" dirty="0"/>
              <a:t> </a:t>
            </a:r>
            <a:r>
              <a:rPr lang="en-US" dirty="0" err="1"/>
              <a:t>glmnet</a:t>
            </a:r>
            <a:r>
              <a:rPr lang="en-US" dirty="0"/>
              <a:t> tunes penalty and mixture parameters</a:t>
            </a:r>
          </a:p>
          <a:p>
            <a:pPr marL="685800" indent="-457200">
              <a:buAutoNum type="arabicPeriod"/>
            </a:pPr>
            <a:r>
              <a:rPr lang="en-US" dirty="0"/>
              <a:t>5-fold 2 repeated cross validation resamples</a:t>
            </a:r>
          </a:p>
          <a:p>
            <a:pPr marL="685800" indent="-457200">
              <a:buAutoNum type="arabicPeriod"/>
            </a:pPr>
            <a:r>
              <a:rPr lang="en-US" dirty="0"/>
              <a:t>5 sizes of tuning parameter combinations </a:t>
            </a:r>
          </a:p>
          <a:p>
            <a:pPr marL="685800" indent="-457200">
              <a:buAutoNum type="arabicPeriod"/>
            </a:pPr>
            <a:r>
              <a:rPr lang="en-US" dirty="0"/>
              <a:t>Predict the Total Score for each driver</a:t>
            </a:r>
          </a:p>
          <a:p>
            <a:pPr marL="685800" indent="-457200">
              <a:buAutoNum type="arabicPeriod"/>
            </a:pPr>
            <a:r>
              <a:rPr lang="en-US" dirty="0"/>
              <a:t>The best RMSE is 21.17231 with penalty = 1.1e(-6) and mixture = 0.15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0C07F46-2846-EB0B-3E64-C073ABD7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21" y="2379829"/>
            <a:ext cx="5257800" cy="812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02834-48CA-B3CF-07E7-150CD632E2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DFD68B-386F-144F-8E4A-FD9C0DCAD991}" type="datetime1">
              <a:rPr lang="en-US" smtClean="0"/>
              <a:t>12/13/23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A91B3-6E51-6CE3-B555-AAB8E217E8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7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title"/>
          </p:nvPr>
        </p:nvSpPr>
        <p:spPr>
          <a:xfrm>
            <a:off x="831850" y="379708"/>
            <a:ext cx="10515600" cy="77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D0305"/>
              </a:buClr>
              <a:buSzPts val="5400"/>
              <a:buFont typeface="Play"/>
              <a:buNone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382061" y="1156992"/>
            <a:ext cx="5433947" cy="544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Formula 1 is the most cutting-edge auto technology and fastest race sport in the world. 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It is an international sport, including more than 20 countries, 5 continents involved.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It is a very expensive sport. On average, one present Formula 1 race car is between $12 and $20 Million.   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/>
              <a:t>It is a </a:t>
            </a:r>
            <a:r>
              <a:rPr lang="en-US" dirty="0">
                <a:solidFill>
                  <a:srgbClr val="FF0000"/>
                </a:solidFill>
              </a:rPr>
              <a:t>team sport</a:t>
            </a:r>
            <a:r>
              <a:rPr lang="en-US" dirty="0"/>
              <a:t> instead of a single racer. (</a:t>
            </a:r>
            <a:r>
              <a:rPr lang="en-US" dirty="0">
                <a:hlinkClick r:id="rId3"/>
              </a:rPr>
              <a:t>Pit Stops</a:t>
            </a:r>
            <a:r>
              <a:rPr lang="en-US" dirty="0"/>
              <a:t>)</a:t>
            </a:r>
            <a:endParaRPr dirty="0"/>
          </a:p>
        </p:txBody>
      </p:sp>
      <p:pic>
        <p:nvPicPr>
          <p:cNvPr id="3" name="Picture 2" descr="A black and yellow race car&#10;&#10;Description automatically generated">
            <a:extLst>
              <a:ext uri="{FF2B5EF4-FFF2-40B4-BE49-F238E27FC236}">
                <a16:creationId xmlns:a16="http://schemas.microsoft.com/office/drawing/2014/main" id="{71DC8990-3EE4-1855-F876-AA88CF486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650" y="1378430"/>
            <a:ext cx="5720289" cy="40362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DB45F-6601-1ECB-4BE3-3DE8F9AC0098}"/>
              </a:ext>
            </a:extLst>
          </p:cNvPr>
          <p:cNvSpPr txBox="1"/>
          <p:nvPr/>
        </p:nvSpPr>
        <p:spPr>
          <a:xfrm>
            <a:off x="8099188" y="5482257"/>
            <a:ext cx="1701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Video for Beginner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4B8FF-3309-F26C-3AA3-936146C6100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9614F34-6B79-B641-9B3B-50EEF6D80A51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A511F-EF16-D4BA-2EC6-80B1FFEBE5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81509-FA4E-9660-71E3-B865194F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8772"/>
            <a:ext cx="10515600" cy="1719262"/>
          </a:xfrm>
        </p:spPr>
        <p:txBody>
          <a:bodyPr/>
          <a:lstStyle/>
          <a:p>
            <a:r>
              <a:rPr lang="en-US" dirty="0"/>
              <a:t>Summary of base model</a:t>
            </a:r>
            <a:br>
              <a:rPr lang="en-US" dirty="0"/>
            </a:br>
            <a:r>
              <a:rPr lang="en-US" dirty="0"/>
              <a:t>– Random Forest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34DA1-43E9-33E0-2919-EFCA7F855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69277"/>
            <a:ext cx="10515600" cy="2598146"/>
          </a:xfrm>
        </p:spPr>
        <p:txBody>
          <a:bodyPr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dirty="0" err="1"/>
              <a:t>Tidymodels</a:t>
            </a:r>
            <a:r>
              <a:rPr lang="en-US" dirty="0"/>
              <a:t> tunes the two parameters: number of predictors and min of observations in a node given 50 trees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5-fold 2 repeated cross validation resamples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10 sizes of tuning parameter combinations 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RMSE is chosen to be metric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best RMSE is 25.54 with </a:t>
            </a:r>
            <a:r>
              <a:rPr lang="en-US" dirty="0" err="1"/>
              <a:t>mtry</a:t>
            </a:r>
            <a:r>
              <a:rPr lang="en-US" dirty="0"/>
              <a:t> = 5 and </a:t>
            </a:r>
            <a:r>
              <a:rPr lang="en-US" dirty="0" err="1"/>
              <a:t>min_n</a:t>
            </a:r>
            <a:r>
              <a:rPr lang="en-US" dirty="0"/>
              <a:t> = 10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F44F5-FB37-4FEE-42FA-A5B1DA78FB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9A4F3ED-EA7C-374E-8FC5-3B8FEC6CD9B4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ADEAE-579C-F6A9-70BC-7A8C92D23B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49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48EE-60C5-EFA6-239B-5CC4D789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90" y="209552"/>
            <a:ext cx="10515600" cy="1719262"/>
          </a:xfrm>
        </p:spPr>
        <p:txBody>
          <a:bodyPr/>
          <a:lstStyle/>
          <a:p>
            <a:r>
              <a:rPr lang="en-US" dirty="0"/>
              <a:t>Summary of base model</a:t>
            </a:r>
            <a:br>
              <a:rPr lang="en-US" dirty="0"/>
            </a:br>
            <a:r>
              <a:rPr lang="en-US" dirty="0"/>
              <a:t>– Variable Importance</a:t>
            </a:r>
          </a:p>
        </p:txBody>
      </p:sp>
      <p:pic>
        <p:nvPicPr>
          <p:cNvPr id="5" name="Picture 4" descr="A graph with black dots and white squares&#10;&#10;Description automatically generated">
            <a:extLst>
              <a:ext uri="{FF2B5EF4-FFF2-40B4-BE49-F238E27FC236}">
                <a16:creationId xmlns:a16="http://schemas.microsoft.com/office/drawing/2014/main" id="{341A9D9C-10CF-DBE5-6D33-04F9EC795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69" y="2732567"/>
            <a:ext cx="5924174" cy="3604142"/>
          </a:xfrm>
          <a:prstGeom prst="rect">
            <a:avLst/>
          </a:prstGeom>
        </p:spPr>
      </p:pic>
      <p:pic>
        <p:nvPicPr>
          <p:cNvPr id="7" name="Picture 6" descr="A graph showing the growth of a number of people&#10;&#10;Description automatically generated">
            <a:extLst>
              <a:ext uri="{FF2B5EF4-FFF2-40B4-BE49-F238E27FC236}">
                <a16:creationId xmlns:a16="http://schemas.microsoft.com/office/drawing/2014/main" id="{37D86131-8A24-E6C1-8B19-469FF1BC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364" y="2732567"/>
            <a:ext cx="5521254" cy="3355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E7BA01-E707-F07F-13A2-046F96818A92}"/>
              </a:ext>
            </a:extLst>
          </p:cNvPr>
          <p:cNvSpPr txBox="1"/>
          <p:nvPr/>
        </p:nvSpPr>
        <p:spPr>
          <a:xfrm>
            <a:off x="446567" y="2020186"/>
            <a:ext cx="11646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Starting factors is the most influential variable; As the average start position increases, the final score decreases a lot.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D7243-7E66-81BD-17D3-43A45ED903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DC820D4-6C6E-BA48-BE65-A4A6C3E1CBAB}" type="datetime1">
              <a:rPr lang="en-US" smtClean="0"/>
              <a:t>12/13/23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084A3-E83B-B13F-E1F7-CDBFB0FC06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9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79F2-AF17-2744-252F-450989A4F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0098"/>
            <a:ext cx="10515600" cy="916504"/>
          </a:xfrm>
        </p:spPr>
        <p:txBody>
          <a:bodyPr/>
          <a:lstStyle/>
          <a:p>
            <a:r>
              <a:rPr lang="en-US" dirty="0"/>
              <a:t>How end-users use them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0226F-193E-6729-672B-B3BE1BD36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44245"/>
            <a:ext cx="10515600" cy="2289802"/>
          </a:xfrm>
        </p:spPr>
        <p:txBody>
          <a:bodyPr>
            <a:normAutofit fontScale="925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The penalized linear regression model is selected to predict the final score given all the predictors. (This is retrospective model)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random forest model is to interpret which factors and how much they influence the final results.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next repeated measurement models also help end-users to explain the within subject variation and some random/fixed effects.</a:t>
            </a:r>
          </a:p>
          <a:p>
            <a:pPr marL="6858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156AE-5CC0-2FAD-010F-3088402BE5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329EA44-C7CE-1F48-8BB3-5DF2D4DACED9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750A6-69C0-72E6-4C22-76C325FD0E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09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BED08-87B3-5000-B5A7-911B06B0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97628"/>
            <a:ext cx="10515600" cy="1522558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Linear Mixed Model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67E826-FE62-567F-3093-D1D0719CC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27030"/>
            <a:ext cx="10927759" cy="2009035"/>
          </a:xfrm>
        </p:spPr>
        <p:txBody>
          <a:bodyPr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This is a repeated measurement analysis instead of machine learning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Flexibly describes the heterogeneity between each driver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Hold the correlation within each driver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Allow the different variance-covariance matrix design</a:t>
            </a:r>
          </a:p>
          <a:p>
            <a:pPr marL="685800" lvl="1" indent="0"/>
            <a:endParaRPr lang="en-US" dirty="0">
              <a:solidFill>
                <a:schemeClr val="bg1"/>
              </a:solidFill>
            </a:endParaRPr>
          </a:p>
          <a:p>
            <a:pPr marL="1143000" lvl="1" indent="-45720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45288F-1C0E-69F4-B2BF-C0DA9C82D6E1}"/>
                  </a:ext>
                </a:extLst>
              </p:cNvPr>
              <p:cNvSpPr txBox="1"/>
              <p:nvPr/>
            </p:nvSpPr>
            <p:spPr>
              <a:xfrm>
                <a:off x="831849" y="4242909"/>
                <a:ext cx="10130317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𝑇𝑒𝑎𝑚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𝑆𝑒𝑎𝑠𝑜𝑛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𝑆𝑒𝑎𝑠𝑜𝑛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𝑇𝑒𝑎𝑚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| 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𝐷𝑟𝑖𝑣𝑒𝑟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45288F-1C0E-69F4-B2BF-C0DA9C82D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49" y="4242909"/>
                <a:ext cx="10130317" cy="465577"/>
              </a:xfrm>
              <a:prstGeom prst="rect">
                <a:avLst/>
              </a:prstGeom>
              <a:blipFill>
                <a:blip r:embed="rId2"/>
                <a:stretch>
                  <a:fillRect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F5F6751-E252-D30D-4EB3-641CC1963883}"/>
              </a:ext>
            </a:extLst>
          </p:cNvPr>
          <p:cNvSpPr txBox="1"/>
          <p:nvPr/>
        </p:nvSpPr>
        <p:spPr>
          <a:xfrm>
            <a:off x="1158949" y="4965405"/>
            <a:ext cx="5528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Team is random effect</a:t>
            </a:r>
          </a:p>
          <a:p>
            <a:r>
              <a:rPr lang="en-US" sz="2400" dirty="0">
                <a:solidFill>
                  <a:schemeClr val="bg1"/>
                </a:solidFill>
              </a:rPr>
              <a:t>2. Season is time index and fixed effect</a:t>
            </a:r>
          </a:p>
          <a:p>
            <a:r>
              <a:rPr lang="en-US" sz="2400" dirty="0">
                <a:solidFill>
                  <a:schemeClr val="bg1"/>
                </a:solidFill>
              </a:rPr>
              <a:t>3. Driver is subject level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050C8-4653-E23A-E2B3-AA4CBCE865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6516B03-F4AF-9F4D-8A0D-79C66CA903B6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3F978-F94B-DDFA-E0C1-A8B27B221E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2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7DDD-CEC9-4C30-0D7B-FF2FF647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916"/>
            <a:ext cx="10515600" cy="2008448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–Linear Mixed Model</a:t>
            </a:r>
            <a:br>
              <a:rPr lang="en-US" dirty="0"/>
            </a:br>
            <a:r>
              <a:rPr lang="en-US" dirty="0"/>
              <a:t>– Possible Variance Matrix</a:t>
            </a:r>
          </a:p>
        </p:txBody>
      </p:sp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D73062B6-DA54-0C48-EEF3-7548BD630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04" y="2360575"/>
            <a:ext cx="7772400" cy="3493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6AB8C6-58DA-4D3E-71BF-BB6FBEAFFA93}"/>
              </a:ext>
            </a:extLst>
          </p:cNvPr>
          <p:cNvSpPr txBox="1"/>
          <p:nvPr/>
        </p:nvSpPr>
        <p:spPr>
          <a:xfrm>
            <a:off x="1020726" y="6113721"/>
            <a:ext cx="7060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 from STAT 7331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D211C-EAD8-9F26-4E26-007200B2E3A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903CE41-4641-7749-979B-74CDC1BFBC31}" type="datetime1">
              <a:rPr lang="en-US" smtClean="0"/>
              <a:t>12/13/23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423E5-ED2B-C87F-55A1-23F04D2CD6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73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882A-A389-1B0A-9B32-9EECB9B7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266"/>
            <a:ext cx="10515600" cy="1820271"/>
          </a:xfrm>
        </p:spPr>
        <p:txBody>
          <a:bodyPr/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Linear Mixed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CFD43-404F-492B-33AA-37762808D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575" y="2069675"/>
            <a:ext cx="10515600" cy="652887"/>
          </a:xfrm>
        </p:spPr>
        <p:txBody>
          <a:bodyPr/>
          <a:lstStyle/>
          <a:p>
            <a:r>
              <a:rPr lang="en-US" dirty="0"/>
              <a:t>Independence Variance Matrix</a:t>
            </a:r>
          </a:p>
        </p:txBody>
      </p:sp>
      <p:pic>
        <p:nvPicPr>
          <p:cNvPr id="5" name="Picture 4" descr="A screenshot of a table&#10;&#10;Description automatically generated">
            <a:extLst>
              <a:ext uri="{FF2B5EF4-FFF2-40B4-BE49-F238E27FC236}">
                <a16:creationId xmlns:a16="http://schemas.microsoft.com/office/drawing/2014/main" id="{D4828C38-2F30-5256-CA24-176E53190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75" y="2722562"/>
            <a:ext cx="4089400" cy="37338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E19DDBE-E0F2-A0A3-B021-5D1B781D8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943" y="2268537"/>
            <a:ext cx="2834167" cy="451047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2D83-EDF4-8F27-50C3-00A5678C3BB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160F2E4-7441-3D41-A941-1FD6E46E2D90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02B32-E968-4100-FBED-A9C00C5372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44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1D23A-9AB9-D41E-61F8-4A4A9BA6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8" y="0"/>
            <a:ext cx="10515600" cy="1719262"/>
          </a:xfrm>
        </p:spPr>
        <p:txBody>
          <a:bodyPr/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Linear Mixed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997-DDB2-0F04-9033-A165A919F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648" y="1741413"/>
            <a:ext cx="4095307" cy="663021"/>
          </a:xfrm>
        </p:spPr>
        <p:txBody>
          <a:bodyPr/>
          <a:lstStyle/>
          <a:p>
            <a:r>
              <a:rPr lang="en-US" dirty="0"/>
              <a:t>Unstructured Correlation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3EB3F17-272F-80C7-6318-F636062D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830" y="1719262"/>
            <a:ext cx="4381500" cy="47625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87DEC-AD7D-8C72-480A-49A2EB655C2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BA4AD5C-776C-A343-89B0-D400A143D1BC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F677-6D90-F7F2-D29D-E4CA51DF6A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15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2CB3-0307-F523-9DCC-382CF519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017"/>
            <a:ext cx="10515600" cy="2852737"/>
          </a:xfrm>
        </p:spPr>
        <p:txBody>
          <a:bodyPr/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Generalized Linear Mixed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A7A5A-D64E-8535-37AD-096F17BC1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730" y="5489992"/>
            <a:ext cx="6984261" cy="11999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1. Allow more response distribution in addition to normal distribution while hold all other flexible properties </a:t>
            </a:r>
          </a:p>
        </p:txBody>
      </p:sp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FA728F38-50F6-137B-995C-B1A7BE00B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30" y="3142216"/>
            <a:ext cx="7772400" cy="2226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28332-31D8-2F4C-6ACC-9738DE025984}"/>
              </a:ext>
            </a:extLst>
          </p:cNvPr>
          <p:cNvSpPr txBox="1"/>
          <p:nvPr/>
        </p:nvSpPr>
        <p:spPr>
          <a:xfrm>
            <a:off x="8874643" y="3575637"/>
            <a:ext cx="22363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 from STAT 7331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6CD0-11DF-B381-23E7-7E460E5CEC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37BEC78-413C-F046-BF0D-BC5F26973767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03C15-4A4E-8BD0-3943-DF9893A0AD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2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201F-EBB2-61F6-1BA5-6FAE66AE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Generalized Linear Mixed Models</a:t>
            </a:r>
          </a:p>
        </p:txBody>
      </p:sp>
      <p:pic>
        <p:nvPicPr>
          <p:cNvPr id="5" name="Picture 4" descr="A screenshot of a spreadsheet&#10;&#10;Description automatically generated">
            <a:extLst>
              <a:ext uri="{FF2B5EF4-FFF2-40B4-BE49-F238E27FC236}">
                <a16:creationId xmlns:a16="http://schemas.microsoft.com/office/drawing/2014/main" id="{3B59B65F-5C87-10DC-F83F-6606E6CD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3093188"/>
            <a:ext cx="7772400" cy="34004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C4C39D-DED4-0CC8-9536-46CFFCCD18F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E608245-AB76-564D-936A-3432A90734D8}" type="datetime1">
              <a:rPr lang="en-US" smtClean="0"/>
              <a:t>12/13/23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58751-9334-67C2-FFAD-6AF6EF14FE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089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B78106-84BA-C6CC-38D7-73922456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</p:spPr>
        <p:txBody>
          <a:bodyPr/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Generalized Linear Mixed Models</a:t>
            </a:r>
          </a:p>
        </p:txBody>
      </p:sp>
      <p:pic>
        <p:nvPicPr>
          <p:cNvPr id="5" name="Picture 4" descr="A math equations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DC82DDDD-426E-B5F0-A7C5-2DB7B7612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" y="2913322"/>
            <a:ext cx="4885948" cy="3491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25329-B478-3D8E-849E-E4282C833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346" y="2690037"/>
            <a:ext cx="4316565" cy="3491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0A9B5-4D66-430E-76F5-6D24ED1089EF}"/>
              </a:ext>
            </a:extLst>
          </p:cNvPr>
          <p:cNvSpPr txBox="1"/>
          <p:nvPr/>
        </p:nvSpPr>
        <p:spPr>
          <a:xfrm>
            <a:off x="6697488" y="6404917"/>
            <a:ext cx="205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Notes from STAT 7331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FB81F-900F-D7AB-7CBA-0F28EEE18E9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9E422E-36F0-A94F-9553-9C839D6E31EC}" type="datetime1">
              <a:rPr lang="en-US" smtClean="0"/>
              <a:t>12/13/23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5A5251-B329-D4B5-E8C5-CD3AB74E4C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05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5AA6-8838-128C-CA6C-939155653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1" y="2257721"/>
            <a:ext cx="3755065" cy="1942140"/>
          </a:xfrm>
        </p:spPr>
        <p:txBody>
          <a:bodyPr/>
          <a:lstStyle/>
          <a:p>
            <a:r>
              <a:rPr lang="en-US" dirty="0"/>
              <a:t>All the teams in 2021 F1</a:t>
            </a:r>
          </a:p>
        </p:txBody>
      </p:sp>
      <p:pic>
        <p:nvPicPr>
          <p:cNvPr id="6" name="Picture 5" descr="A group of logos with text&#10;&#10;Description automatically generated">
            <a:extLst>
              <a:ext uri="{FF2B5EF4-FFF2-40B4-BE49-F238E27FC236}">
                <a16:creationId xmlns:a16="http://schemas.microsoft.com/office/drawing/2014/main" id="{4F64CC6C-0B27-9A35-9804-983BA650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089" y="1042803"/>
            <a:ext cx="7772400" cy="43719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FAE95F-5A98-C775-AFD1-2BE6C6B521B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18766D-B708-9847-A485-B9D35A716CA2}" type="datetime1">
              <a:rPr lang="en-US" smtClean="0"/>
              <a:t>12/13/23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44CA1-2B10-ED9E-9B8D-93B42040CA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98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3076B-698B-2EC7-FFA8-A9F99C4C6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90273"/>
            <a:ext cx="2761955" cy="1500187"/>
          </a:xfrm>
        </p:spPr>
        <p:txBody>
          <a:bodyPr/>
          <a:lstStyle/>
          <a:p>
            <a:r>
              <a:rPr lang="en-US" dirty="0"/>
              <a:t>Convergence Criterion satisfied.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4C0F670-C07E-7348-8A00-F141AF1C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0518"/>
            <a:ext cx="10515600" cy="2403364"/>
          </a:xfrm>
        </p:spPr>
        <p:txBody>
          <a:bodyPr/>
          <a:lstStyle/>
          <a:p>
            <a:r>
              <a:rPr lang="en-US" dirty="0"/>
              <a:t>Other Models</a:t>
            </a:r>
            <a:br>
              <a:rPr lang="en-US" dirty="0"/>
            </a:br>
            <a:r>
              <a:rPr lang="en-US" dirty="0"/>
              <a:t>– Generalized Linear Mixed Models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45E4FD9-30CE-6526-318F-924033EE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29" y="2041451"/>
            <a:ext cx="3103563" cy="466769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133F4-6F5C-E771-04B0-695FD646439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EA0B3D-A3C7-FF44-A892-BFB561914DDD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B6C57-928A-34D6-B37A-064137914E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39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C420-8982-D94C-E6F9-4392708A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1507"/>
            <a:ext cx="10515600" cy="946298"/>
          </a:xfrm>
        </p:spPr>
        <p:txBody>
          <a:bodyPr/>
          <a:lstStyle/>
          <a:p>
            <a:r>
              <a:rPr lang="en-US" dirty="0"/>
              <a:t>Unanticipated problems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E2ADD-F709-E7A1-8218-4E13345F8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1633613"/>
            <a:ext cx="10515600" cy="4395047"/>
          </a:xfrm>
        </p:spPr>
        <p:txBody>
          <a:bodyPr>
            <a:normAutofit lnSpcReduction="10000"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My dataset is so small because there are very limited published dataset about Formula One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This small dataset gives rise to difficulty of modeling regardless machine learning or traditional statistical modeling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There is no structured and cleaned dataset. 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Featuring Selection and Featuring engineering can be subjective and result in very different findings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generalization  of machine learning modeling is poor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There are some drivers dropping out and new drivers coming in. Even if using repeated measurements, it is biased and unstable for modeling.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5B3C7-D852-2CBE-D715-CD2338522EB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53B808-C1DF-F442-B101-FD59C3E1F91F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1516C-6A9B-9077-BD99-53D3ADD9F4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88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C9F9-EEF5-E173-30AF-5142AF36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9403"/>
            <a:ext cx="10515600" cy="980299"/>
          </a:xfrm>
        </p:spPr>
        <p:txBody>
          <a:bodyPr/>
          <a:lstStyle/>
          <a:p>
            <a:r>
              <a:rPr lang="en-US" dirty="0"/>
              <a:t>Bayesian Linear Mixed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0AD20-BA30-7EF6-FA29-E4AD9B78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942" y="1633612"/>
            <a:ext cx="10515600" cy="4097337"/>
          </a:xfrm>
        </p:spPr>
        <p:txBody>
          <a:bodyPr/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Bayesian Models allow us to calculate it without specifying null hypothesis in advance.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If Bayesian models perform well, the posterior inference generally is more accurate and gives better measurement of uncertainty.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There are some factors that should be modeled as fixed effects, and some should be random effects.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To simplify computational parts, I assumed linear relationships between factors and outcomes.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The outcome is assumed to have a normal distribution.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DB17C-64E5-4633-5934-B279D6822A1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0F8390A-C5D6-0242-8BAD-EE8D274081A7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5E39E-770C-093C-4F96-72D150FA8E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5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D4A59-CEDD-2075-F5B0-AB508F4B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9552"/>
            <a:ext cx="10515600" cy="159698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predictors and the outcome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47F3F9B-D73C-CF0C-1756-8281AE86F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93740"/>
              </p:ext>
            </p:extLst>
          </p:nvPr>
        </p:nvGraphicFramePr>
        <p:xfrm>
          <a:off x="970073" y="2084740"/>
          <a:ext cx="10130318" cy="366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5159">
                  <a:extLst>
                    <a:ext uri="{9D8B030D-6E8A-4147-A177-3AD203B41FA5}">
                      <a16:colId xmlns:a16="http://schemas.microsoft.com/office/drawing/2014/main" val="866193219"/>
                    </a:ext>
                  </a:extLst>
                </a:gridCol>
                <a:gridCol w="5065159">
                  <a:extLst>
                    <a:ext uri="{9D8B030D-6E8A-4147-A177-3AD203B41FA5}">
                      <a16:colId xmlns:a16="http://schemas.microsoft.com/office/drawing/2014/main" val="3379814927"/>
                    </a:ext>
                  </a:extLst>
                </a:gridCol>
              </a:tblGrid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Predictor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9972799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Fixed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739008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74551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163419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Qualify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Fixed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1230968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Constructor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524405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Driver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Random Nested Within Constructor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412828"/>
                  </a:ext>
                </a:extLst>
              </a:tr>
              <a:tr h="4584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915446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4C9BB-CF11-6A58-E128-432FE0D4D1B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0F9F29-C315-D345-BBEE-D9D20861179E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0E230-9FBE-5C8B-AB58-F894E3120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70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4052-5210-9FD6-2C82-85BDA4D5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25" y="157384"/>
            <a:ext cx="10515600" cy="1500187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Statistical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DA12D2-EA19-9F74-C137-927F59EA83C1}"/>
                  </a:ext>
                </a:extLst>
              </p:cNvPr>
              <p:cNvSpPr txBox="1"/>
              <p:nvPr/>
            </p:nvSpPr>
            <p:spPr>
              <a:xfrm>
                <a:off x="359735" y="1749054"/>
                <a:ext cx="11472530" cy="15455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𝑃𝑜𝑖𝑛𝑡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𝑌𝑒𝑎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𝐶𝑖𝑟𝑐𝑢𝑖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𝑄𝑢𝑎𝑙𝑖𝑓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𝐶𝑜𝑛𝑠𝑡𝑟𝑢𝑐𝑡𝑜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Driver</m:t>
                      </m:r>
                      <m:r>
                        <a:rPr lang="en-US" sz="3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3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𝐶𝑜𝑛𝑠𝑡𝑟𝑢𝑐𝑡𝑜𝑟</m:t>
                      </m:r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DA12D2-EA19-9F74-C137-927F59EA8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35" y="1749054"/>
                <a:ext cx="11472530" cy="1545551"/>
              </a:xfrm>
              <a:prstGeom prst="rect">
                <a:avLst/>
              </a:prstGeom>
              <a:blipFill>
                <a:blip r:embed="rId2"/>
                <a:stretch>
                  <a:fillRect b="-1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E1A20E-03A2-6E43-DB53-12C245B0D920}"/>
                  </a:ext>
                </a:extLst>
              </p:cNvPr>
              <p:cNvSpPr txBox="1"/>
              <p:nvPr/>
            </p:nvSpPr>
            <p:spPr>
              <a:xfrm>
                <a:off x="3107218" y="4522392"/>
                <a:ext cx="520001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(0, (2.5, 2.5, 2.5, 2.5, 2.5))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3E1A20E-03A2-6E43-DB53-12C245B0D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218" y="4522392"/>
                <a:ext cx="5200013" cy="307777"/>
              </a:xfrm>
              <a:prstGeom prst="rect">
                <a:avLst/>
              </a:prstGeom>
              <a:blipFill>
                <a:blip r:embed="rId3"/>
                <a:stretch>
                  <a:fillRect r="-97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E577F4-7ABC-E246-450E-BC31C4695DF0}"/>
                  </a:ext>
                </a:extLst>
              </p:cNvPr>
              <p:cNvSpPr txBox="1"/>
              <p:nvPr/>
            </p:nvSpPr>
            <p:spPr>
              <a:xfrm>
                <a:off x="4271880" y="5031243"/>
                <a:ext cx="26744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0, 1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(0, 1)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9E577F4-7ABC-E246-450E-BC31C4695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880" y="5031243"/>
                <a:ext cx="2674450" cy="307777"/>
              </a:xfrm>
              <a:prstGeom prst="rect">
                <a:avLst/>
              </a:prstGeom>
              <a:blipFill>
                <a:blip r:embed="rId4"/>
                <a:stretch>
                  <a:fillRect l="-1422" r="-2844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D6CFF6-2821-85B4-2547-8F6156966DB3}"/>
                  </a:ext>
                </a:extLst>
              </p:cNvPr>
              <p:cNvSpPr txBox="1"/>
              <p:nvPr/>
            </p:nvSpPr>
            <p:spPr>
              <a:xfrm>
                <a:off x="3934046" y="5619307"/>
                <a:ext cx="35463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(0, 1)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D6CFF6-2821-85B4-2547-8F6156966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046" y="5619307"/>
                <a:ext cx="3546355" cy="307777"/>
              </a:xfrm>
              <a:prstGeom prst="rect">
                <a:avLst/>
              </a:prstGeom>
              <a:blipFill>
                <a:blip r:embed="rId5"/>
                <a:stretch>
                  <a:fillRect l="-357" t="-8000" r="-2143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558D213-7561-8FC1-FBDD-446EF85B99AB}"/>
              </a:ext>
            </a:extLst>
          </p:cNvPr>
          <p:cNvSpPr txBox="1"/>
          <p:nvPr/>
        </p:nvSpPr>
        <p:spPr>
          <a:xfrm>
            <a:off x="3029762" y="3796106"/>
            <a:ext cx="613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Prior Distribution for all parameters: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B212E9-9FDC-6AF2-686B-F94778C9FBB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2ED273B-5D5B-2F4C-BABD-2091EB1F3C47}" type="datetime1">
              <a:rPr lang="en-US" smtClean="0"/>
              <a:t>12/13/23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4EF9D9-F0A0-9FD4-A8FF-1332E1B105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6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5A7C-0D1D-8708-090F-E1CCD083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59489"/>
            <a:ext cx="10515600" cy="1370494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modeling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1B05B-D286-72C8-057B-0F6468B39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7422" y="1529983"/>
            <a:ext cx="10515600" cy="1500187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 modeling data has 9,815 rows and 8 columns.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It includes seasonal year from 1994 to 2023.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It has 168 drivers, 46 constructors, and 42 circuits.</a:t>
            </a:r>
          </a:p>
        </p:txBody>
      </p:sp>
      <p:pic>
        <p:nvPicPr>
          <p:cNvPr id="5" name="Picture 4" descr="A graph with red squares&#10;&#10;Description automatically generated">
            <a:extLst>
              <a:ext uri="{FF2B5EF4-FFF2-40B4-BE49-F238E27FC236}">
                <a16:creationId xmlns:a16="http://schemas.microsoft.com/office/drawing/2014/main" id="{03B524A6-D887-3058-2798-39A0210A6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85" y="3277882"/>
            <a:ext cx="3847532" cy="302067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51851B-CAA3-7997-A7D6-0B146F2EB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90160"/>
              </p:ext>
            </p:extLst>
          </p:nvPr>
        </p:nvGraphicFramePr>
        <p:xfrm>
          <a:off x="4064000" y="3304861"/>
          <a:ext cx="8128000" cy="1703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060">
                  <a:extLst>
                    <a:ext uri="{9D8B030D-6E8A-4147-A177-3AD203B41FA5}">
                      <a16:colId xmlns:a16="http://schemas.microsoft.com/office/drawing/2014/main" val="2218078930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val="1746390568"/>
                    </a:ext>
                  </a:extLst>
                </a:gridCol>
                <a:gridCol w="999461">
                  <a:extLst>
                    <a:ext uri="{9D8B030D-6E8A-4147-A177-3AD203B41FA5}">
                      <a16:colId xmlns:a16="http://schemas.microsoft.com/office/drawing/2014/main" val="51019839"/>
                    </a:ext>
                  </a:extLst>
                </a:gridCol>
                <a:gridCol w="1503916">
                  <a:extLst>
                    <a:ext uri="{9D8B030D-6E8A-4147-A177-3AD203B41FA5}">
                      <a16:colId xmlns:a16="http://schemas.microsoft.com/office/drawing/2014/main" val="1694378343"/>
                    </a:ext>
                  </a:extLst>
                </a:gridCol>
                <a:gridCol w="803349">
                  <a:extLst>
                    <a:ext uri="{9D8B030D-6E8A-4147-A177-3AD203B41FA5}">
                      <a16:colId xmlns:a16="http://schemas.microsoft.com/office/drawing/2014/main" val="158008242"/>
                    </a:ext>
                  </a:extLst>
                </a:gridCol>
                <a:gridCol w="542260">
                  <a:extLst>
                    <a:ext uri="{9D8B030D-6E8A-4147-A177-3AD203B41FA5}">
                      <a16:colId xmlns:a16="http://schemas.microsoft.com/office/drawing/2014/main" val="314166972"/>
                    </a:ext>
                  </a:extLst>
                </a:gridCol>
                <a:gridCol w="1881963">
                  <a:extLst>
                    <a:ext uri="{9D8B030D-6E8A-4147-A177-3AD203B41FA5}">
                      <a16:colId xmlns:a16="http://schemas.microsoft.com/office/drawing/2014/main" val="2638507924"/>
                    </a:ext>
                  </a:extLst>
                </a:gridCol>
                <a:gridCol w="836428">
                  <a:extLst>
                    <a:ext uri="{9D8B030D-6E8A-4147-A177-3AD203B41FA5}">
                      <a16:colId xmlns:a16="http://schemas.microsoft.com/office/drawing/2014/main" val="1792291434"/>
                    </a:ext>
                  </a:extLst>
                </a:gridCol>
              </a:tblGrid>
              <a:tr h="42576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Circuit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Driver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Constructor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Qualify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Driver-Constructor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026033"/>
                  </a:ext>
                </a:extLst>
              </a:tr>
              <a:tr h="425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508979"/>
                  </a:ext>
                </a:extLst>
              </a:tr>
              <a:tr h="425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095314"/>
                  </a:ext>
                </a:extLst>
              </a:tr>
              <a:tr h="4257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852.213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61818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F04B4-8CF2-C986-874A-6A6E875027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6F1CA81-8CEC-894E-A030-A66A69D0F09F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CE6B1-E466-1309-85EC-1D2EB197A9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54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FF78-6932-1A8F-5376-EFB77C1B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9348"/>
            <a:ext cx="10515600" cy="150018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Build </a:t>
            </a:r>
            <a:r>
              <a:rPr lang="en-US" sz="4000" dirty="0" err="1"/>
              <a:t>Rstan</a:t>
            </a:r>
            <a:r>
              <a:rPr lang="en-US" sz="4000" dirty="0"/>
              <a:t> Model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5EEFC-71AF-470C-C53D-B70110F30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65240"/>
            <a:ext cx="10515600" cy="2842695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 used my local computer to build because </a:t>
            </a:r>
            <a:r>
              <a:rPr lang="en-US" dirty="0" err="1"/>
              <a:t>Maneframe</a:t>
            </a:r>
            <a:r>
              <a:rPr lang="en-US" dirty="0"/>
              <a:t>  failed to last.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 used 24 cores.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3,000 iterations with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8 Chains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Each chain has 1,500 warmup; In total 12,000 post-warmup samples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It takes 28 mins to finish thankful to parallel cores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0D87B-DD73-1EDC-A2DD-6E206D236FA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7F6682-AC43-4146-B9AC-601E5872C219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7D224-77C0-91DD-6EE6-9802D838E1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59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9775-D02B-DD3F-2A77-0DA8D672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019"/>
            <a:ext cx="10515600" cy="150018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Model Diagnostics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40E5A96-A650-7568-8E6F-2FBC812F81E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31850" y="1668208"/>
                <a:ext cx="10832066" cy="1138788"/>
              </a:xfrm>
            </p:spPr>
            <p:txBody>
              <a:bodyPr>
                <a:normAutofit/>
              </a:bodyPr>
              <a:lstStyle/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I selected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to show their trace plot because of page limit.</a:t>
                </a:r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convergence for all is pretty healthy, there is no divergent trend.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40E5A96-A650-7568-8E6F-2FBC812F81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31850" y="1668208"/>
                <a:ext cx="10832066" cy="113878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oup of graphs showing different types of sound waves&#10;&#10;Description automatically generated">
            <a:extLst>
              <a:ext uri="{FF2B5EF4-FFF2-40B4-BE49-F238E27FC236}">
                <a16:creationId xmlns:a16="http://schemas.microsoft.com/office/drawing/2014/main" id="{72D50085-153F-3265-CC56-4560DD994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168" y="2652931"/>
            <a:ext cx="7176977" cy="40370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D055E-A4A8-2583-6143-6CB344735C4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3213C84-7430-CB45-AA80-0C51B94FD673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EE5A0-C3C3-51D2-15FA-14E2A49122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50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2C845-DA79-A2CE-4377-42479A3E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9551"/>
            <a:ext cx="10515600" cy="1352439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Model Diagnostics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1E56F-AE1B-5D8E-E5C0-A3E764E5D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61990"/>
            <a:ext cx="10515600" cy="684286"/>
          </a:xfrm>
        </p:spPr>
        <p:txBody>
          <a:bodyPr/>
          <a:lstStyle/>
          <a:p>
            <a:r>
              <a:rPr lang="en-US" dirty="0"/>
              <a:t>Trace plots of all coefficients for random effect constructors</a:t>
            </a:r>
          </a:p>
        </p:txBody>
      </p:sp>
      <p:pic>
        <p:nvPicPr>
          <p:cNvPr id="7" name="Picture 6" descr="A group of colorful lines&#10;&#10;Description automatically generated with medium confidence">
            <a:extLst>
              <a:ext uri="{FF2B5EF4-FFF2-40B4-BE49-F238E27FC236}">
                <a16:creationId xmlns:a16="http://schemas.microsoft.com/office/drawing/2014/main" id="{DC851336-FFB4-B547-AA53-02EC7FE8F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57" y="2276474"/>
            <a:ext cx="7772400" cy="43719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7C9DF-42E6-3A8C-FF01-CAE1996FDA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E50EA-CF39-3A4B-8FB7-DC34DC4D9363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1D427-DADA-7C5B-18CC-FD94E91E08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36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CE72-85BC-17BC-9091-EC448C7B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6753"/>
            <a:ext cx="10515600" cy="150018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Model Diagnostics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DB7650-FE36-8D51-FFCF-B40DA7DEF4B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44550" y="1646941"/>
                <a:ext cx="10515600" cy="854407"/>
              </a:xfrm>
            </p:spPr>
            <p:txBody>
              <a:bodyPr/>
              <a:lstStyle/>
              <a:p>
                <a:r>
                  <a:rPr lang="en-US" dirty="0"/>
                  <a:t>Autocorrelation plots for posterior draws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DB7650-FE36-8D51-FFCF-B40DA7DEF4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44550" y="1646941"/>
                <a:ext cx="10515600" cy="85440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088AE9E-8E84-07C0-1AB3-214CF518F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2339272"/>
            <a:ext cx="7772400" cy="43719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27270-9028-86E4-D713-416501333CB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4E7B5E-91CD-5E4E-AE8A-B250ACDA6B1E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818EA-B06E-407E-52C7-90B805E9F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6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E74F-B591-AB8B-CD67-3C03EEE59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24" y="298210"/>
            <a:ext cx="10515600" cy="871371"/>
          </a:xfrm>
        </p:spPr>
        <p:txBody>
          <a:bodyPr/>
          <a:lstStyle/>
          <a:p>
            <a:r>
              <a:rPr lang="en-US" dirty="0"/>
              <a:t>Aims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A1E20-2932-6C51-56B5-E59FCBD0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548" y="2074956"/>
            <a:ext cx="6132476" cy="3305118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Find the relationship between each race point between many race factors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Predict each driver’s point of each race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0"/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637D168-BB2D-703F-C6C1-7E91B0C53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04" y="2074956"/>
            <a:ext cx="5132342" cy="31169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A473B-4B96-4AE3-2A9C-F109A14C80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E3927E-68BC-394F-A1E7-23BCB859456D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76092-158D-5EDE-3743-01C1865AF1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79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A58D-C40E-9FDF-9D02-5F0D506D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6241"/>
            <a:ext cx="10515600" cy="150018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Model Diagnostics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93557-DC93-827C-22E8-840C41337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16384"/>
            <a:ext cx="10515600" cy="705551"/>
          </a:xfrm>
        </p:spPr>
        <p:txBody>
          <a:bodyPr/>
          <a:lstStyle/>
          <a:p>
            <a:r>
              <a:rPr lang="en-US" dirty="0"/>
              <a:t>Let us check these parameters’ </a:t>
            </a:r>
            <a:r>
              <a:rPr lang="en-US" dirty="0" err="1"/>
              <a:t>Rhat</a:t>
            </a:r>
            <a:r>
              <a:rPr lang="en-US" dirty="0"/>
              <a:t> and ESS as follows: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4F2A86C-75FD-6788-C9C2-00BDA697A2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8029831"/>
                  </p:ext>
                </p:extLst>
              </p:nvPr>
            </p:nvGraphicFramePr>
            <p:xfrm>
              <a:off x="287079" y="2931890"/>
              <a:ext cx="11230491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24951">
                      <a:extLst>
                        <a:ext uri="{9D8B030D-6E8A-4147-A177-3AD203B41FA5}">
                          <a16:colId xmlns:a16="http://schemas.microsoft.com/office/drawing/2014/main" val="2687191305"/>
                        </a:ext>
                      </a:extLst>
                    </a:gridCol>
                    <a:gridCol w="3752770">
                      <a:extLst>
                        <a:ext uri="{9D8B030D-6E8A-4147-A177-3AD203B41FA5}">
                          <a16:colId xmlns:a16="http://schemas.microsoft.com/office/drawing/2014/main" val="1539492471"/>
                        </a:ext>
                      </a:extLst>
                    </a:gridCol>
                    <a:gridCol w="3752770">
                      <a:extLst>
                        <a:ext uri="{9D8B030D-6E8A-4147-A177-3AD203B41FA5}">
                          <a16:colId xmlns:a16="http://schemas.microsoft.com/office/drawing/2014/main" val="6825310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Effective Sample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Rhat</a:t>
                          </a:r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079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1517.5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25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3005.0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30438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5752.7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04707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15168.0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0.99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7537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84F2A86C-75FD-6788-C9C2-00BDA697A2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8029831"/>
                  </p:ext>
                </p:extLst>
              </p:nvPr>
            </p:nvGraphicFramePr>
            <p:xfrm>
              <a:off x="287079" y="2931890"/>
              <a:ext cx="11230491" cy="2590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724951">
                      <a:extLst>
                        <a:ext uri="{9D8B030D-6E8A-4147-A177-3AD203B41FA5}">
                          <a16:colId xmlns:a16="http://schemas.microsoft.com/office/drawing/2014/main" val="2687191305"/>
                        </a:ext>
                      </a:extLst>
                    </a:gridCol>
                    <a:gridCol w="3752770">
                      <a:extLst>
                        <a:ext uri="{9D8B030D-6E8A-4147-A177-3AD203B41FA5}">
                          <a16:colId xmlns:a16="http://schemas.microsoft.com/office/drawing/2014/main" val="1539492471"/>
                        </a:ext>
                      </a:extLst>
                    </a:gridCol>
                    <a:gridCol w="3752770">
                      <a:extLst>
                        <a:ext uri="{9D8B030D-6E8A-4147-A177-3AD203B41FA5}">
                          <a16:colId xmlns:a16="http://schemas.microsoft.com/office/drawing/2014/main" val="68253106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dirty="0"/>
                            <a:t>Effective Sample 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/>
                            <a:t>Rhat</a:t>
                          </a:r>
                          <a:endParaRPr lang="en-US" sz="28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0793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112195" r="-202041" b="-3317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1517.5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40225008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212195" r="-202041" b="-2317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3005.0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3043812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312195" r="-202041" b="-1317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5752.7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047077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t="-412195" r="-202041" b="-317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15168.0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/>
                            <a:t>0.99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77537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36A466-8CBB-E68A-262B-91110F9E20B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B3502D-E8BE-0244-BAA5-FECBE8293AD6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56A4-C05A-747A-9093-81392E2AFC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0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C25E-52D8-ECFF-14A2-A949054A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9531"/>
            <a:ext cx="10515600" cy="1500187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Coefficients for constructors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47570-C4EB-8F57-DF02-78DBC631E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833" y="1669718"/>
            <a:ext cx="11568223" cy="1169175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bg1"/>
                </a:solidFill>
                <a:effectLst/>
                <a:latin typeface="DejaVu Sans"/>
              </a:rPr>
              <a:t>1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DejaVu Sans"/>
              </a:rPr>
              <a:t>st</a:t>
            </a:r>
            <a:r>
              <a:rPr lang="en-US" b="0" i="0" dirty="0">
                <a:solidFill>
                  <a:schemeClr val="bg1"/>
                </a:solidFill>
                <a:effectLst/>
                <a:latin typeface="DejaVu Sans"/>
              </a:rPr>
              <a:t> is German Mercedes, 2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DejaVu Sans"/>
              </a:rPr>
              <a:t>nd</a:t>
            </a:r>
            <a:r>
              <a:rPr lang="en-US" b="0" i="0" dirty="0">
                <a:solidFill>
                  <a:schemeClr val="bg1"/>
                </a:solidFill>
                <a:effectLst/>
                <a:latin typeface="DejaVu Sans"/>
              </a:rPr>
              <a:t> is Austrian Red Bull, 3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DejaVu Sans"/>
              </a:rPr>
              <a:t>rd</a:t>
            </a:r>
            <a:r>
              <a:rPr lang="en-US" b="0" i="0" dirty="0">
                <a:solidFill>
                  <a:schemeClr val="bg1"/>
                </a:solidFill>
                <a:effectLst/>
                <a:latin typeface="DejaVu Sans"/>
              </a:rPr>
              <a:t> is Italian Ferrari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DejaVu Sans"/>
              </a:rPr>
              <a:t>The last one is Spanish HRT Formula 1 Team.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of a construction site&#10;&#10;Description automatically generated with medium confidence">
            <a:extLst>
              <a:ext uri="{FF2B5EF4-FFF2-40B4-BE49-F238E27FC236}">
                <a16:creationId xmlns:a16="http://schemas.microsoft.com/office/drawing/2014/main" id="{F63EE3B1-726B-8D5D-026A-4DFF515E7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0" y="2753094"/>
            <a:ext cx="6996223" cy="39353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F3AE0-1B68-EAEB-FD7F-5F6EBD7E1B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42F800B-1E3B-FB49-9961-C1F8EC3B05E4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8810F-E6CA-D042-A3E0-7F36FD2236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36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73723-4872-2866-EFA9-96D049EA2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320541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Coefficients for constructors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0D0E0-30CF-9A4E-77AD-1B7A7F261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64721"/>
            <a:ext cx="10515600" cy="599226"/>
          </a:xfrm>
        </p:spPr>
        <p:txBody>
          <a:bodyPr/>
          <a:lstStyle/>
          <a:p>
            <a:r>
              <a:rPr lang="en-US" dirty="0"/>
              <a:t>Let’s further compare Mercedes and Red Bull</a:t>
            </a:r>
          </a:p>
        </p:txBody>
      </p:sp>
      <p:pic>
        <p:nvPicPr>
          <p:cNvPr id="5" name="Picture 4" descr="A diagram of a blue and pink curve&#10;&#10;Description automatically generated">
            <a:extLst>
              <a:ext uri="{FF2B5EF4-FFF2-40B4-BE49-F238E27FC236}">
                <a16:creationId xmlns:a16="http://schemas.microsoft.com/office/drawing/2014/main" id="{10B870AD-F716-7F8C-6B96-CB0F90B45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863946"/>
            <a:ext cx="5154558" cy="2899439"/>
          </a:xfrm>
          <a:prstGeom prst="rect">
            <a:avLst/>
          </a:prstGeom>
        </p:spPr>
      </p:pic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15C22AEC-6A90-9679-1F9A-1758D0865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740" y="1860717"/>
            <a:ext cx="5154560" cy="289943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879960D-54C5-8F27-BE00-9D71518D528A}"/>
              </a:ext>
            </a:extLst>
          </p:cNvPr>
          <p:cNvSpPr txBox="1">
            <a:spLocks/>
          </p:cNvSpPr>
          <p:nvPr/>
        </p:nvSpPr>
        <p:spPr>
          <a:xfrm>
            <a:off x="625548" y="4933008"/>
            <a:ext cx="10515600" cy="1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Calculate the difference between two constructors’ posterior draws.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 highest density interval is [−0.39, 1.77].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We have 89.4% confidence that Mercedes performs better than Red Bull.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BEACF9EC-7489-EA77-6A88-0FCD676CE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1834136"/>
            <a:ext cx="8274064" cy="2899439"/>
          </a:xfrm>
          <a:prstGeom prst="rect">
            <a:avLst/>
          </a:prstGeom>
        </p:spPr>
      </p:pic>
      <p:pic>
        <p:nvPicPr>
          <p:cNvPr id="14" name="Picture 13" descr="A red bull racing logo&#10;&#10;Description automatically generated">
            <a:extLst>
              <a:ext uri="{FF2B5EF4-FFF2-40B4-BE49-F238E27FC236}">
                <a16:creationId xmlns:a16="http://schemas.microsoft.com/office/drawing/2014/main" id="{64744DB5-8A3E-B973-BBD0-B37C8956E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893" y="1830906"/>
            <a:ext cx="7514873" cy="289943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9CA61-C9F1-6086-BE8F-89B1FD18EA0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1986273-4E8C-7C48-948F-2EE735EC717C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D11A3-E3CA-A1FB-7FAB-7EBC0D4A17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ED4C-CE92-2391-1526-435797D8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891" y="0"/>
            <a:ext cx="10515600" cy="1500187"/>
          </a:xfrm>
        </p:spPr>
        <p:txBody>
          <a:bodyPr>
            <a:normAutofit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Inference for drivers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47E61-7891-E56B-200B-07DB76290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0187"/>
            <a:ext cx="10515600" cy="1204302"/>
          </a:xfrm>
        </p:spPr>
        <p:txBody>
          <a:bodyPr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Fernando Alonso from Ferrari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Lewis Hamilton from Mercedes</a:t>
            </a:r>
          </a:p>
        </p:txBody>
      </p:sp>
      <p:pic>
        <p:nvPicPr>
          <p:cNvPr id="5" name="Picture 4" descr="A red and black dotted lines&#10;&#10;Description automatically generated">
            <a:extLst>
              <a:ext uri="{FF2B5EF4-FFF2-40B4-BE49-F238E27FC236}">
                <a16:creationId xmlns:a16="http://schemas.microsoft.com/office/drawing/2014/main" id="{DCC90419-FF0C-96B1-0176-E072AEBB1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26" y="2630061"/>
            <a:ext cx="7210647" cy="405598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86476-E675-9861-D79F-CD32883A160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AEDE42E-0EA6-2F45-97C3-D5F641A982D6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C9F7D-A573-EB11-C4C7-32564FE8CF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6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74F5-95EB-8E71-E0F5-8C666C7F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395965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Inference for drivers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750C-A4EA-E7A2-E93A-FDC3CF62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72682"/>
            <a:ext cx="10515600" cy="754912"/>
          </a:xfrm>
        </p:spPr>
        <p:txBody>
          <a:bodyPr/>
          <a:lstStyle/>
          <a:p>
            <a:r>
              <a:rPr lang="en-US" dirty="0"/>
              <a:t>Let’s further compare these two most competing drivers</a:t>
            </a:r>
          </a:p>
        </p:txBody>
      </p:sp>
      <p:pic>
        <p:nvPicPr>
          <p:cNvPr id="9" name="Picture 8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E7643CAE-14BE-7375-CD3E-BFA2D3B77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15" y="1802716"/>
            <a:ext cx="5598827" cy="314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D062B920-6BE5-3901-8A01-0FB854D3D7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95693" y="4930407"/>
                <a:ext cx="10409274" cy="14424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22860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lt1"/>
                  </a:buClr>
                  <a:buSzPts val="2400"/>
                  <a:buFont typeface="Arial"/>
                  <a:buNone/>
                  <a:defRPr sz="2400" b="0" i="0" u="none" strike="noStrike" cap="none">
                    <a:solidFill>
                      <a:schemeClr val="lt1"/>
                    </a:solidFill>
                    <a:latin typeface="Play"/>
                    <a:ea typeface="Play"/>
                    <a:cs typeface="Play"/>
                    <a:sym typeface="Play"/>
                  </a:defRPr>
                </a:lvl1pPr>
                <a:lvl2pPr marL="914400" marR="0" lvl="1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2000"/>
                  <a:buFont typeface="Arial"/>
                  <a:buNone/>
                  <a:defRPr sz="2000" b="0" i="0" u="none" strike="noStrike" cap="none">
                    <a:solidFill>
                      <a:srgbClr val="888888"/>
                    </a:solidFill>
                    <a:latin typeface="Play"/>
                    <a:ea typeface="Play"/>
                    <a:cs typeface="Play"/>
                    <a:sym typeface="Play"/>
                  </a:defRPr>
                </a:lvl2pPr>
                <a:lvl3pPr marL="1371600" marR="0" lvl="2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800"/>
                  <a:buFont typeface="Arial"/>
                  <a:buNone/>
                  <a:defRPr sz="1800" b="0" i="0" u="none" strike="noStrike" cap="none">
                    <a:solidFill>
                      <a:srgbClr val="888888"/>
                    </a:solidFill>
                    <a:latin typeface="Play"/>
                    <a:ea typeface="Play"/>
                    <a:cs typeface="Play"/>
                    <a:sym typeface="Play"/>
                  </a:defRPr>
                </a:lvl3pPr>
                <a:lvl4pPr marL="1828800" marR="0" lvl="3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Play"/>
                    <a:ea typeface="Play"/>
                    <a:cs typeface="Play"/>
                    <a:sym typeface="Play"/>
                  </a:defRPr>
                </a:lvl4pPr>
                <a:lvl5pPr marL="2286000" marR="0" lvl="4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Play"/>
                    <a:ea typeface="Play"/>
                    <a:cs typeface="Play"/>
                    <a:sym typeface="Play"/>
                  </a:defRPr>
                </a:lvl5pPr>
                <a:lvl6pPr marL="2743200" marR="0" lvl="5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6pPr>
                <a:lvl7pPr marL="3200400" marR="0" lvl="6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7pPr>
                <a:lvl8pPr marL="3657600" marR="0" lvl="7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8pPr>
                <a:lvl9pPr marL="4114800" marR="0" lvl="8" indent="-228600" algn="l" rtl="0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888888"/>
                  </a:buClr>
                  <a:buSzPts val="1600"/>
                  <a:buFont typeface="Arial"/>
                  <a:buNone/>
                  <a:defRPr sz="1600" b="0" i="0" u="none" strike="noStrike" cap="none">
                    <a:solidFill>
                      <a:srgbClr val="888888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lvl9pPr>
              </a:lstStyle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Calculate the difference between two drivers’ posterior draws</a:t>
                </a:r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highest density interval is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−0.89, 1.76</m:t>
                        </m:r>
                      </m:e>
                    </m:d>
                  </m:oMath>
                </a14:m>
                <a:endParaRPr lang="en-US" b="0" dirty="0"/>
              </a:p>
              <a:p>
                <a:pPr marL="5715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have 73% confidence that Lewis performs better than Fernando </a:t>
                </a:r>
              </a:p>
            </p:txBody>
          </p:sp>
        </mc:Choice>
        <mc:Fallback xmlns="">
          <p:sp>
            <p:nvSpPr>
              <p:cNvPr id="10" name="Text Placeholder 2">
                <a:extLst>
                  <a:ext uri="{FF2B5EF4-FFF2-40B4-BE49-F238E27FC236}">
                    <a16:creationId xmlns:a16="http://schemas.microsoft.com/office/drawing/2014/main" id="{D062B920-6BE5-3901-8A01-0FB854D3D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5693" y="4930407"/>
                <a:ext cx="10409274" cy="1442483"/>
              </a:xfrm>
              <a:prstGeom prst="rect">
                <a:avLst/>
              </a:prstGeom>
              <a:blipFill>
                <a:blip r:embed="rId3"/>
                <a:stretch>
                  <a:fillRect r="-1462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ECFDE39-CB6F-064A-17D3-6C9FDEC35D73}"/>
              </a:ext>
            </a:extLst>
          </p:cNvPr>
          <p:cNvSpPr txBox="1"/>
          <p:nvPr/>
        </p:nvSpPr>
        <p:spPr>
          <a:xfrm>
            <a:off x="11004698" y="63157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A graph of a number of drivers&#10;&#10;Description automatically generated">
            <a:extLst>
              <a:ext uri="{FF2B5EF4-FFF2-40B4-BE49-F238E27FC236}">
                <a16:creationId xmlns:a16="http://schemas.microsoft.com/office/drawing/2014/main" id="{929189CB-88CE-87D2-7B51-5D71A3B58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02715"/>
            <a:ext cx="5598827" cy="31493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68CF40-9453-83C4-519F-F30F81716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15" y="1800094"/>
            <a:ext cx="5598826" cy="3157165"/>
          </a:xfrm>
          <a:prstGeom prst="rect">
            <a:avLst/>
          </a:prstGeom>
        </p:spPr>
      </p:pic>
      <p:pic>
        <p:nvPicPr>
          <p:cNvPr id="18" name="Picture 17" descr="A person wearing a black hat&#10;&#10;Description automatically generated">
            <a:extLst>
              <a:ext uri="{FF2B5EF4-FFF2-40B4-BE49-F238E27FC236}">
                <a16:creationId xmlns:a16="http://schemas.microsoft.com/office/drawing/2014/main" id="{D6B81030-89AE-D257-53CF-FC310DFC29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1800095"/>
            <a:ext cx="4908699" cy="32724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1516-3497-D7F1-B407-7121652B2F9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97DAD61-820F-494E-8C86-9F469587E85C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48BBA-F1E1-3A4D-453F-747F617822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B344-12D4-D6CB-ECFB-62676387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9551"/>
            <a:ext cx="10515600" cy="1394969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3200" dirty="0"/>
              <a:t>– Posterior Inference for Year, Circuit, Qualify, 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A8CCB-D652-F2D2-6B27-D0F5C96CE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09345"/>
            <a:ext cx="10515600" cy="727813"/>
          </a:xfrm>
        </p:spPr>
        <p:txBody>
          <a:bodyPr/>
          <a:lstStyle/>
          <a:p>
            <a:r>
              <a:rPr lang="en-US" dirty="0"/>
              <a:t>Posterior Coefficients for all fixed effect variables</a:t>
            </a:r>
          </a:p>
        </p:txBody>
      </p:sp>
      <p:pic>
        <p:nvPicPr>
          <p:cNvPr id="5" name="Picture 4" descr="A screen shot of a graph&#10;&#10;Description automatically generated">
            <a:extLst>
              <a:ext uri="{FF2B5EF4-FFF2-40B4-BE49-F238E27FC236}">
                <a16:creationId xmlns:a16="http://schemas.microsoft.com/office/drawing/2014/main" id="{1D73216C-50C7-BD25-3754-6461CC69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04" y="2217519"/>
            <a:ext cx="7425399" cy="41767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B43D1-95A9-BCE3-437D-FCC0C9DF80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3BF2CCC-A74C-6C48-B380-45A2169D751D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8806B-0440-03A0-5818-F271128624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14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A8132-888C-173C-D240-9FE28C14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00187"/>
          </a:xfrm>
        </p:spPr>
        <p:txBody>
          <a:bodyPr>
            <a:normAutofit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Inference for Year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FA1A3-CD56-39AF-6178-175B8503A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505911"/>
            <a:ext cx="10846981" cy="1348000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 mean of posterior coefficients for 2010 is 3.5 unit larger than that in 2009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There was a significant change in point system in 2010.</a:t>
            </a:r>
          </a:p>
        </p:txBody>
      </p:sp>
      <p:pic>
        <p:nvPicPr>
          <p:cNvPr id="5" name="Picture 4" descr="A graph with red and black lines&#10;&#10;Description automatically generated">
            <a:extLst>
              <a:ext uri="{FF2B5EF4-FFF2-40B4-BE49-F238E27FC236}">
                <a16:creationId xmlns:a16="http://schemas.microsoft.com/office/drawing/2014/main" id="{B14EE099-CB3B-C4FF-18B4-5A15E2E7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853911"/>
            <a:ext cx="5242519" cy="3285312"/>
          </a:xfrm>
          <a:prstGeom prst="rect">
            <a:avLst/>
          </a:prstGeom>
        </p:spPr>
      </p:pic>
      <p:pic>
        <p:nvPicPr>
          <p:cNvPr id="7" name="Picture 6" descr="A graph showing points in the same direction&#10;&#10;Description automatically generated with medium confidence">
            <a:extLst>
              <a:ext uri="{FF2B5EF4-FFF2-40B4-BE49-F238E27FC236}">
                <a16:creationId xmlns:a16="http://schemas.microsoft.com/office/drawing/2014/main" id="{861E2FFA-244F-D594-DE9B-4E545300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689" y="2817627"/>
            <a:ext cx="5242519" cy="33215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D79A1-244F-9786-648D-5820E0EF3AC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BFAEAC-AE40-284D-AE21-F5F1CA489725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EE5BA-A640-7ADE-1E0C-0FEF3AFEB4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72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602E-75D5-C420-1F60-918951EB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4975"/>
            <a:ext cx="10515600" cy="1309909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Inference for Circuit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92DA6-ACFA-475C-26E0-442A4ABF6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74124"/>
            <a:ext cx="10515600" cy="833251"/>
          </a:xfrm>
        </p:spPr>
        <p:txBody>
          <a:bodyPr>
            <a:normAutofit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As we can see, Yas Marina Circuit in Abu Dhabi generally produces 0.3 unit larger points than all other circuits on average.</a:t>
            </a:r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E80583B-4854-E064-27D5-88A49664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868" y="2413590"/>
            <a:ext cx="7262235" cy="40850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90E0B-BD0E-F925-FE93-ADA9CC0F02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9EB6292-2070-AA48-9A65-0C26FEB8AB80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B1F2E-5324-D7E4-BC32-83A91B3A2E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911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62D67-2F8C-D7EB-A415-817DCDF24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538"/>
            <a:ext cx="10515600" cy="1246113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400" dirty="0"/>
              <a:t>– Posterior Inference for Circuit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D8B53-0F42-DB8E-E97F-2AB843E4F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8023"/>
            <a:ext cx="10515600" cy="1024935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Yas Marine is the most advanced luxurious Grand Prix in the world.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This circuit is known for its smooth and flowing layout.</a:t>
            </a:r>
          </a:p>
        </p:txBody>
      </p:sp>
      <p:pic>
        <p:nvPicPr>
          <p:cNvPr id="4" name="Picture 3" descr="A blue and white circuit board&#10;&#10;Description automatically generated with medium confidence">
            <a:extLst>
              <a:ext uri="{FF2B5EF4-FFF2-40B4-BE49-F238E27FC236}">
                <a16:creationId xmlns:a16="http://schemas.microsoft.com/office/drawing/2014/main" id="{4AE00663-3DB0-F58B-C770-241C279F1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61" y="2428885"/>
            <a:ext cx="8665536" cy="378161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5F3F6-8295-065F-82A6-F14932649C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3BDF41-5376-6548-A8D2-A8BF4813F10C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A1294-468B-68B4-8EE6-116F23BA2C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09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73D34-5643-79FC-B15C-77ADF2F9B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0541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Inference for Qualify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6D815-82B5-3A24-77D4-413955175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20541"/>
            <a:ext cx="10515600" cy="922928"/>
          </a:xfrm>
        </p:spPr>
        <p:txBody>
          <a:bodyPr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It’s obvious that front qualify positions have more points than those in later positions.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The qualify positions from 23</a:t>
            </a:r>
            <a:r>
              <a:rPr lang="en-US" sz="1800" baseline="30000" dirty="0"/>
              <a:t>rd</a:t>
            </a:r>
            <a:r>
              <a:rPr lang="en-US" sz="1800" dirty="0"/>
              <a:t> to 28</a:t>
            </a:r>
            <a:r>
              <a:rPr lang="en-US" sz="1800" baseline="30000" dirty="0"/>
              <a:t>th</a:t>
            </a:r>
            <a:r>
              <a:rPr lang="en-US" sz="1800" dirty="0"/>
              <a:t> have few records in data.</a:t>
            </a:r>
          </a:p>
        </p:txBody>
      </p:sp>
      <p:pic>
        <p:nvPicPr>
          <p:cNvPr id="5" name="Picture 4" descr="A graph with red and black lines&#10;&#10;Description automatically generated">
            <a:extLst>
              <a:ext uri="{FF2B5EF4-FFF2-40B4-BE49-F238E27FC236}">
                <a16:creationId xmlns:a16="http://schemas.microsoft.com/office/drawing/2014/main" id="{BC0D758E-5217-1DA3-1CFC-9A3059AD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701" y="2304009"/>
            <a:ext cx="7640082" cy="4297546"/>
          </a:xfrm>
          <a:prstGeom prst="rect">
            <a:avLst/>
          </a:prstGeom>
        </p:spPr>
      </p:pic>
      <p:pic>
        <p:nvPicPr>
          <p:cNvPr id="6" name="Picture 5" descr="A race car racing on a road&#10;&#10;Description automatically generated">
            <a:extLst>
              <a:ext uri="{FF2B5EF4-FFF2-40B4-BE49-F238E27FC236}">
                <a16:creationId xmlns:a16="http://schemas.microsoft.com/office/drawing/2014/main" id="{523CCA22-2D36-5242-3713-B5EDFE38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33" y="2641082"/>
            <a:ext cx="11240209" cy="299853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212B2B-1343-3495-5BA3-BB501A8CB56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6EB811-4557-A049-A263-159B684A9242}" type="datetime1">
              <a:rPr lang="en-US" smtClean="0"/>
              <a:t>12/13/23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BE8A213-E6AA-C02D-BA37-BDCD36104D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81DA6-1D49-95C4-1959-BB294406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1995"/>
            <a:ext cx="10515600" cy="852709"/>
          </a:xfrm>
        </p:spPr>
        <p:txBody>
          <a:bodyPr/>
          <a:lstStyle/>
          <a:p>
            <a:r>
              <a:rPr lang="en-US" dirty="0"/>
              <a:t>Consumers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1851B-5129-B894-13B4-AFFD2E0B3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27287"/>
            <a:ext cx="10515600" cy="2906490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600" dirty="0"/>
              <a:t>Provide drivers with racing strategy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600" dirty="0"/>
              <a:t>Provide fans with deep and thorough understanding this sport in terms of drivers and constructors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25BB7-B3E8-FC34-7E90-C3F926C4AD5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8125EC5-DAE1-CC43-AC3A-06703F189163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48BA0-7892-0A19-5A44-E79B900C0B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19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F0D8B-FF2C-3760-D66F-AD9C2878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54"/>
            <a:ext cx="10515600" cy="1373704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Inference for 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16D46-4199-B221-7433-DBF7026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954" y="1353989"/>
            <a:ext cx="11840092" cy="1373703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 positive posterior coefficient mean older drivers may have better performance because of more experience in racing.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However, Age does not influence points a lot.</a:t>
            </a:r>
          </a:p>
        </p:txBody>
      </p:sp>
      <p:pic>
        <p:nvPicPr>
          <p:cNvPr id="5" name="Picture 4" descr="A graph with a red line&#10;&#10;Description automatically generated">
            <a:extLst>
              <a:ext uri="{FF2B5EF4-FFF2-40B4-BE49-F238E27FC236}">
                <a16:creationId xmlns:a16="http://schemas.microsoft.com/office/drawing/2014/main" id="{48B8EE71-9458-2B56-48EB-3E81636D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69" y="2727692"/>
            <a:ext cx="5741581" cy="3229639"/>
          </a:xfrm>
          <a:prstGeom prst="rect">
            <a:avLst/>
          </a:prstGeom>
        </p:spPr>
      </p:pic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EF918ECF-DAEE-D313-1022-3A9AD6ADF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73" y="2704328"/>
            <a:ext cx="5279950" cy="32530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0126C-9209-6F73-7A03-DE79EC488B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44D6E39-534D-464D-84E4-28A18D8FA1E2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76668-8EAB-9AA1-527D-CFF33F5721E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599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39232-5A26-BDED-5562-26F15786B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03" y="0"/>
            <a:ext cx="10515600" cy="141944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Prediction on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E4DCA-3C1D-AB14-865C-6858C93F3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798" y="1196165"/>
            <a:ext cx="11180872" cy="2844207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 used 4,000 iterations and 4 chains; there are 8,000 post-warmup.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It took 20 mins to run.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I used </a:t>
            </a:r>
            <a:r>
              <a:rPr lang="en-US" dirty="0" err="1">
                <a:solidFill>
                  <a:srgbClr val="FF0000"/>
                </a:solidFill>
              </a:rPr>
              <a:t>normal_rng</a:t>
            </a:r>
            <a:r>
              <a:rPr lang="en-US" dirty="0">
                <a:solidFill>
                  <a:srgbClr val="FF0000"/>
                </a:solidFill>
              </a:rPr>
              <a:t>() </a:t>
            </a:r>
            <a:r>
              <a:rPr lang="en-US" dirty="0">
                <a:solidFill>
                  <a:schemeClr val="bg1"/>
                </a:solidFill>
              </a:rPr>
              <a:t>to draw posterior predictive samples for season 2023 at Dutch Grand Prix at 2023-08-27 that does not exist in my data.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There are 19 drivers at this race to predict.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Model diagnostics is well and convergent.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A group of graphs showing different types of waves&#10;&#10;Description automatically generated with medium confidence">
            <a:extLst>
              <a:ext uri="{FF2B5EF4-FFF2-40B4-BE49-F238E27FC236}">
                <a16:creationId xmlns:a16="http://schemas.microsoft.com/office/drawing/2014/main" id="{0E6A7C64-7511-8A98-38F9-5A5A52B3F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246" y="3949991"/>
            <a:ext cx="4933507" cy="277509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A6BAD-DB71-47AE-737E-D6DB6ADA7EA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BCF47A9-5461-7945-A42D-28C86A76AB0D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6FF34-FE9E-1D1F-6D62-19C2DC64A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35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71BB5-B63B-A113-D2B2-8C1CC43F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688"/>
            <a:ext cx="10515600" cy="1309909"/>
          </a:xfrm>
        </p:spPr>
        <p:txBody>
          <a:bodyPr>
            <a:normAutofit fontScale="90000"/>
          </a:bodyPr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Prediction on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0B17A-3EC6-2E12-D5AA-E06DF901A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393" y="1324271"/>
            <a:ext cx="11659011" cy="921210"/>
          </a:xfrm>
        </p:spPr>
        <p:txBody>
          <a:bodyPr>
            <a:normAutofit fontScale="92500"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For first three ranked drivers, their true points are larger than uppers of HDI.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For most middle-ranked drivers, their true points are close to posterior mean.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6DD192BA-2B12-05E1-39C1-22E4408C6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149" y="2351807"/>
            <a:ext cx="7068798" cy="427537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058FA-D0FC-B1CE-CFFA-8F0FD22EBC7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6278FF1-B4A8-7543-A4B1-EC99F228712A}" type="datetime1">
              <a:rPr lang="en-US" smtClean="0"/>
              <a:t>12/13/23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4DF7F-B645-AF56-FBA2-1BBBE62D59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376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E9660-4470-4CA2-EF9B-164B4AD8A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1500188"/>
          </a:xfrm>
        </p:spPr>
        <p:txBody>
          <a:bodyPr/>
          <a:lstStyle/>
          <a:p>
            <a:r>
              <a:rPr lang="en-US" dirty="0"/>
              <a:t>Bayesian Linear Mixed Model</a:t>
            </a:r>
            <a:br>
              <a:rPr lang="en-US" dirty="0"/>
            </a:br>
            <a:r>
              <a:rPr lang="en-US" sz="4000" dirty="0"/>
              <a:t>– Posterior Prediction on Points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05FB8-3640-6D42-6050-DA6C3D2BB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00189"/>
            <a:ext cx="10515600" cy="1148838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Left is Dutch Driver: Max Verstappen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Right is Chinese Driver: </a:t>
            </a:r>
            <a:r>
              <a:rPr lang="en-US" dirty="0" err="1"/>
              <a:t>Guanyu</a:t>
            </a:r>
            <a:r>
              <a:rPr lang="en-US" dirty="0"/>
              <a:t> Zhou</a:t>
            </a:r>
          </a:p>
        </p:txBody>
      </p:sp>
      <p:pic>
        <p:nvPicPr>
          <p:cNvPr id="5" name="Picture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8CED0A9-42BE-1998-32E3-7224F9580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09" y="2649027"/>
            <a:ext cx="5308928" cy="3316835"/>
          </a:xfrm>
          <a:prstGeom prst="rect">
            <a:avLst/>
          </a:prstGeom>
        </p:spPr>
      </p:pic>
      <p:pic>
        <p:nvPicPr>
          <p:cNvPr id="9" name="Picture 8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B696F22-B5D6-4AF2-F3E3-CD677DF25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778" y="2649027"/>
            <a:ext cx="5364264" cy="3316835"/>
          </a:xfrm>
          <a:prstGeom prst="rect">
            <a:avLst/>
          </a:prstGeom>
        </p:spPr>
      </p:pic>
      <p:pic>
        <p:nvPicPr>
          <p:cNvPr id="11" name="Picture 10" descr="A person in a race suit&#10;&#10;Description automatically generated">
            <a:extLst>
              <a:ext uri="{FF2B5EF4-FFF2-40B4-BE49-F238E27FC236}">
                <a16:creationId xmlns:a16="http://schemas.microsoft.com/office/drawing/2014/main" id="{023140DD-72A5-E237-B50F-9E07B00C9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24" y="2538693"/>
            <a:ext cx="3313698" cy="3731710"/>
          </a:xfrm>
          <a:prstGeom prst="rect">
            <a:avLst/>
          </a:prstGeom>
        </p:spPr>
      </p:pic>
      <p:pic>
        <p:nvPicPr>
          <p:cNvPr id="13" name="Picture 12" descr="A person in a black jacket&#10;&#10;Description automatically generated">
            <a:extLst>
              <a:ext uri="{FF2B5EF4-FFF2-40B4-BE49-F238E27FC236}">
                <a16:creationId xmlns:a16="http://schemas.microsoft.com/office/drawing/2014/main" id="{1C10B89A-1AF8-35F4-6C18-401EAC1EA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228" y="2406820"/>
            <a:ext cx="3215703" cy="3863584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0A22A67-29F0-B899-D94D-668D653229B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757E1EC-3124-9E41-9F70-B83C73C13B28}" type="datetime1">
              <a:rPr lang="en-US" smtClean="0"/>
              <a:t>12/13/23</a:t>
            </a:fld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40F556E-A563-2963-9B27-B53F1B7F82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0EDA-870F-5D85-FF8C-8B87BE736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8856"/>
            <a:ext cx="11123427" cy="2153093"/>
          </a:xfrm>
        </p:spPr>
        <p:txBody>
          <a:bodyPr>
            <a:normAutofit fontScale="90000"/>
          </a:bodyPr>
          <a:lstStyle/>
          <a:p>
            <a:r>
              <a:rPr lang="en-US" dirty="0"/>
              <a:t>Linear Regression, </a:t>
            </a:r>
            <a:br>
              <a:rPr lang="en-US" dirty="0"/>
            </a:br>
            <a:r>
              <a:rPr lang="en-US" dirty="0"/>
              <a:t>Random Forest, </a:t>
            </a:r>
            <a:br>
              <a:rPr lang="en-US" dirty="0"/>
            </a:br>
            <a:r>
              <a:rPr lang="en-US" dirty="0" err="1"/>
              <a:t>XGBoost</a:t>
            </a:r>
            <a:r>
              <a:rPr lang="en-US" dirty="0"/>
              <a:t> with </a:t>
            </a:r>
            <a:r>
              <a:rPr lang="en-US" dirty="0" err="1"/>
              <a:t>tidymodels</a:t>
            </a:r>
            <a:r>
              <a:rPr lang="en-US" dirty="0"/>
              <a:t>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A8C78-1572-92EC-830E-B8C6AF2CE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258" y="2301949"/>
            <a:ext cx="11257369" cy="4311502"/>
          </a:xfrm>
        </p:spPr>
        <p:txBody>
          <a:bodyPr>
            <a:normAutofit/>
          </a:bodyPr>
          <a:lstStyle/>
          <a:p>
            <a:pPr marL="685800" indent="-457200">
              <a:buFont typeface="+mj-lt"/>
              <a:buAutoNum type="arabicPeriod"/>
            </a:pPr>
            <a:r>
              <a:rPr lang="en-US" dirty="0"/>
              <a:t>The same data used in previous Bayesian models.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Remove drivers who participated less than 20 races in F1.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Remove qualify position from 23</a:t>
            </a:r>
            <a:r>
              <a:rPr lang="en-US" baseline="30000" dirty="0"/>
              <a:t>rd</a:t>
            </a:r>
            <a:r>
              <a:rPr lang="en-US" dirty="0"/>
              <a:t> to 28</a:t>
            </a:r>
            <a:r>
              <a:rPr lang="en-US" baseline="30000" dirty="0"/>
              <a:t>th</a:t>
            </a:r>
            <a:r>
              <a:rPr lang="en-US" dirty="0"/>
              <a:t> because of old system.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Data have 9090 rows and 7 columns; 80% for training and 20% test.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Year, Circuit, driver, constructor, qualify are factored and dummied.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Age is scaled and centered.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Hyper-tune with resampling training into 8 folds and repeat 4 times.</a:t>
            </a:r>
          </a:p>
          <a:p>
            <a:pPr marL="685800" indent="-457200">
              <a:buFont typeface="+mj-lt"/>
              <a:buAutoNum type="arabicPeriod"/>
            </a:pPr>
            <a:r>
              <a:rPr lang="en-US" dirty="0"/>
              <a:t>Resample is stratified by constructor.</a:t>
            </a:r>
          </a:p>
          <a:p>
            <a:pPr marL="6858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1F949-D057-36E0-1E3A-6C29B6AABAB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8942EE-FF03-0D4B-8751-289560C9DF9B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763E5-6584-5FB7-C4DD-1064079273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6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69F1D-85C1-A50F-C53E-B5F0581D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148883"/>
          </a:xfrm>
        </p:spPr>
        <p:txBody>
          <a:bodyPr>
            <a:normAutofit fontScale="90000"/>
          </a:bodyPr>
          <a:lstStyle/>
          <a:p>
            <a:r>
              <a:rPr lang="en-US" dirty="0"/>
              <a:t>Linear Regression, </a:t>
            </a:r>
            <a:br>
              <a:rPr lang="en-US" dirty="0"/>
            </a:br>
            <a:r>
              <a:rPr lang="en-US" dirty="0"/>
              <a:t>Random Forest, </a:t>
            </a:r>
            <a:br>
              <a:rPr lang="en-US" dirty="0"/>
            </a:br>
            <a:r>
              <a:rPr lang="en-US" dirty="0" err="1"/>
              <a:t>XGBoost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19D89-BA46-7DD3-BE89-9B05148FE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48883"/>
            <a:ext cx="10515600" cy="1249599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After training and testing, Linear Regression performs the best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Random Forest and </a:t>
            </a:r>
            <a:r>
              <a:rPr lang="en-US" dirty="0" err="1"/>
              <a:t>XGBoost</a:t>
            </a:r>
            <a:r>
              <a:rPr lang="en-US" dirty="0"/>
              <a:t> perform very closely.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C6EFF3-5085-D099-D1C9-081EFEB79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11903"/>
              </p:ext>
            </p:extLst>
          </p:nvPr>
        </p:nvGraphicFramePr>
        <p:xfrm>
          <a:off x="1181394" y="3239583"/>
          <a:ext cx="8674988" cy="167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747">
                  <a:extLst>
                    <a:ext uri="{9D8B030D-6E8A-4147-A177-3AD203B41FA5}">
                      <a16:colId xmlns:a16="http://schemas.microsoft.com/office/drawing/2014/main" val="1868227697"/>
                    </a:ext>
                  </a:extLst>
                </a:gridCol>
                <a:gridCol w="2168747">
                  <a:extLst>
                    <a:ext uri="{9D8B030D-6E8A-4147-A177-3AD203B41FA5}">
                      <a16:colId xmlns:a16="http://schemas.microsoft.com/office/drawing/2014/main" val="104198900"/>
                    </a:ext>
                  </a:extLst>
                </a:gridCol>
                <a:gridCol w="2168747">
                  <a:extLst>
                    <a:ext uri="{9D8B030D-6E8A-4147-A177-3AD203B41FA5}">
                      <a16:colId xmlns:a16="http://schemas.microsoft.com/office/drawing/2014/main" val="4262250040"/>
                    </a:ext>
                  </a:extLst>
                </a:gridCol>
                <a:gridCol w="2168747">
                  <a:extLst>
                    <a:ext uri="{9D8B030D-6E8A-4147-A177-3AD203B41FA5}">
                      <a16:colId xmlns:a16="http://schemas.microsoft.com/office/drawing/2014/main" val="321160850"/>
                    </a:ext>
                  </a:extLst>
                </a:gridCol>
              </a:tblGrid>
              <a:tr h="41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Train 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 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Standard Error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478441"/>
                  </a:ext>
                </a:extLst>
              </a:tr>
              <a:tr h="41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760578"/>
                  </a:ext>
                </a:extLst>
              </a:tr>
              <a:tr h="41816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Random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817083"/>
                  </a:ext>
                </a:extLst>
              </a:tr>
              <a:tr h="418165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XGBoost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5880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F27AC3-30F8-3C3C-8C2E-B51B98255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51196"/>
              </p:ext>
            </p:extLst>
          </p:nvPr>
        </p:nvGraphicFramePr>
        <p:xfrm>
          <a:off x="1181395" y="5121393"/>
          <a:ext cx="8674987" cy="1385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861">
                  <a:extLst>
                    <a:ext uri="{9D8B030D-6E8A-4147-A177-3AD203B41FA5}">
                      <a16:colId xmlns:a16="http://schemas.microsoft.com/office/drawing/2014/main" val="285225896"/>
                    </a:ext>
                  </a:extLst>
                </a:gridCol>
                <a:gridCol w="2179674">
                  <a:extLst>
                    <a:ext uri="{9D8B030D-6E8A-4147-A177-3AD203B41FA5}">
                      <a16:colId xmlns:a16="http://schemas.microsoft.com/office/drawing/2014/main" val="3246306494"/>
                    </a:ext>
                  </a:extLst>
                </a:gridCol>
                <a:gridCol w="2179675">
                  <a:extLst>
                    <a:ext uri="{9D8B030D-6E8A-4147-A177-3AD203B41FA5}">
                      <a16:colId xmlns:a16="http://schemas.microsoft.com/office/drawing/2014/main" val="1971354180"/>
                    </a:ext>
                  </a:extLst>
                </a:gridCol>
                <a:gridCol w="1041990">
                  <a:extLst>
                    <a:ext uri="{9D8B030D-6E8A-4147-A177-3AD203B41FA5}">
                      <a16:colId xmlns:a16="http://schemas.microsoft.com/office/drawing/2014/main" val="186298981"/>
                    </a:ext>
                  </a:extLst>
                </a:gridCol>
                <a:gridCol w="1105787">
                  <a:extLst>
                    <a:ext uri="{9D8B030D-6E8A-4147-A177-3AD203B41FA5}">
                      <a16:colId xmlns:a16="http://schemas.microsoft.com/office/drawing/2014/main" val="598429260"/>
                    </a:ext>
                  </a:extLst>
                </a:gridCol>
              </a:tblGrid>
              <a:tr h="4335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mtry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Tree Depth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Learn Rate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247667"/>
                  </a:ext>
                </a:extLst>
              </a:tr>
              <a:tr h="4335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Random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091192"/>
                  </a:ext>
                </a:extLst>
              </a:tr>
              <a:tr h="43355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XGBoost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65764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01D34-FB36-CFC6-B567-5900F74F43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5063A2F-8784-AE43-BCFA-62DEB397D876}" type="datetime1">
              <a:rPr lang="en-US" smtClean="0"/>
              <a:t>12/13/23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328538-A47E-F885-6EF3-E0467B637A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324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7E9A-68FB-24F0-79B6-BFEE0611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607620"/>
          </a:xfrm>
        </p:spPr>
        <p:txBody>
          <a:bodyPr/>
          <a:lstStyle/>
          <a:p>
            <a:r>
              <a:rPr lang="en-US" dirty="0" err="1"/>
              <a:t>XGBoost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- variable importance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6D592-0212-C39B-A8FC-84A26CEA0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07620"/>
            <a:ext cx="10515600" cy="965459"/>
          </a:xfrm>
        </p:spPr>
        <p:txBody>
          <a:bodyPr>
            <a:normAutofit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Constructor: Mercedes is the most influential level.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Mercedes helps drivers gain more points in straight line.</a:t>
            </a:r>
          </a:p>
        </p:txBody>
      </p:sp>
      <p:pic>
        <p:nvPicPr>
          <p:cNvPr id="5" name="Picture 4" descr="A graph with black dots&#10;&#10;Description automatically generated">
            <a:extLst>
              <a:ext uri="{FF2B5EF4-FFF2-40B4-BE49-F238E27FC236}">
                <a16:creationId xmlns:a16="http://schemas.microsoft.com/office/drawing/2014/main" id="{D50231E4-A3EE-2ADB-505B-289D5B966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08" y="2755345"/>
            <a:ext cx="5398594" cy="3394885"/>
          </a:xfrm>
          <a:prstGeom prst="rect">
            <a:avLst/>
          </a:prstGeom>
        </p:spPr>
      </p:pic>
      <p:pic>
        <p:nvPicPr>
          <p:cNvPr id="7" name="Picture 6" descr="A graph with a line&#10;&#10;Description automatically generated">
            <a:extLst>
              <a:ext uri="{FF2B5EF4-FFF2-40B4-BE49-F238E27FC236}">
                <a16:creationId xmlns:a16="http://schemas.microsoft.com/office/drawing/2014/main" id="{51AC8160-4268-1B19-2298-DC0B14B43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27" y="2724444"/>
            <a:ext cx="5582683" cy="343146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5FF03E-A0E2-0C5F-EB2A-5D23E69A6AE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D755941-3B07-A844-B4EE-88ECE2234B97}" type="datetime1">
              <a:rPr lang="en-US" smtClean="0"/>
              <a:t>12/13/23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EFBD8-6457-E979-03D5-75932CDF4E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093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A77C-EFB7-8947-5449-7E8E239A1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272352"/>
            <a:ext cx="11568223" cy="875964"/>
          </a:xfrm>
        </p:spPr>
        <p:txBody>
          <a:bodyPr/>
          <a:lstStyle/>
          <a:p>
            <a:r>
              <a:rPr lang="en-US" dirty="0"/>
              <a:t>Compare Bayesian and Frequentist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F7F55-1198-891F-6A42-D13DAACB5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833" y="1245479"/>
            <a:ext cx="10515600" cy="1500187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Compare them on the season 2023 in Dutch Grand Prix on Aug. 27.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Bayesian performs better than Frequentist.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Bayesian also performs better than Random Forest and </a:t>
            </a:r>
            <a:r>
              <a:rPr lang="en-US" dirty="0" err="1"/>
              <a:t>XGBoost</a:t>
            </a:r>
            <a:r>
              <a:rPr lang="en-US" dirty="0"/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76EEAA-F7FA-47C1-3BCE-55F48A131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300199"/>
              </p:ext>
            </p:extLst>
          </p:nvPr>
        </p:nvGraphicFramePr>
        <p:xfrm>
          <a:off x="927543" y="3718047"/>
          <a:ext cx="9387368" cy="1991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3684">
                  <a:extLst>
                    <a:ext uri="{9D8B030D-6E8A-4147-A177-3AD203B41FA5}">
                      <a16:colId xmlns:a16="http://schemas.microsoft.com/office/drawing/2014/main" val="1254623849"/>
                    </a:ext>
                  </a:extLst>
                </a:gridCol>
                <a:gridCol w="4693684">
                  <a:extLst>
                    <a:ext uri="{9D8B030D-6E8A-4147-A177-3AD203B41FA5}">
                      <a16:colId xmlns:a16="http://schemas.microsoft.com/office/drawing/2014/main" val="57307437"/>
                    </a:ext>
                  </a:extLst>
                </a:gridCol>
              </a:tblGrid>
              <a:tr h="6638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RMSE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032030"/>
                  </a:ext>
                </a:extLst>
              </a:tr>
              <a:tr h="6638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Bayesian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9382140"/>
                  </a:ext>
                </a:extLst>
              </a:tr>
              <a:tr h="6638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Frequentist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85708"/>
                  </a:ext>
                </a:extLst>
              </a:tr>
            </a:tbl>
          </a:graphicData>
        </a:graphic>
      </p:graphicFrame>
      <p:pic>
        <p:nvPicPr>
          <p:cNvPr id="6" name="Picture 5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B8EA4C95-744C-9B2F-1857-8391BB767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85" y="2895601"/>
            <a:ext cx="6070515" cy="3718047"/>
          </a:xfrm>
          <a:prstGeom prst="rect">
            <a:avLst/>
          </a:prstGeom>
        </p:spPr>
      </p:pic>
      <p:pic>
        <p:nvPicPr>
          <p:cNvPr id="7" name="Picture 6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4260652B-9810-ECF7-5A43-1E06CE84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2"/>
            <a:ext cx="6147323" cy="371804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710A8AF-9078-7D9C-4D26-192A94A69FF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FB14D68-7FD1-5E44-ABA9-0A46368102F2}" type="datetime1">
              <a:rPr lang="en-US" smtClean="0"/>
              <a:t>12/13/23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25B549-97D7-7BEC-8737-089DA7E21F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0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43416-A85F-124C-BAD1-66ED665F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55097"/>
            <a:ext cx="10515600" cy="916504"/>
          </a:xfrm>
        </p:spPr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B40EE-133B-A242-8F52-E0A769C51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59184"/>
            <a:ext cx="10515600" cy="4501374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My Bayesian model only a few predictors that don’t represent the whole race.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The driver and constructor categorical predictors have hundreds of levels, making models have too many dummy variables.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I used a normal distribution to assume the point distribution, however points are discrete for each race.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I used normal distributions to assume my prior parameters’ distributions.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2A6B2-8CB6-6248-017E-3FE13C0BFA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AA1CADF-2B05-D940-9B9F-EEF733496EA3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EF2FF-C131-21A8-B015-AD5EEBADB1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43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AA54-DEBE-4F17-4433-37DA4225B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9552"/>
            <a:ext cx="10515600" cy="873974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31F37-DFCB-8286-A8AB-82B5E03DB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35901"/>
            <a:ext cx="10515600" cy="4799085"/>
          </a:xfrm>
        </p:spPr>
        <p:txBody>
          <a:bodyPr>
            <a:norm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Make more feature engineering to represent races closer, for example pit stop, lap time, accidents, overtaking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Only use drivers and constructors that participate in races over 10 years to have sufficient data and less categorical levels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Formula One point system is discrete and contains excess zero, so I should consider to use </a:t>
            </a:r>
            <a:r>
              <a:rPr lang="en-US" sz="2800" dirty="0">
                <a:solidFill>
                  <a:srgbClr val="FF0000"/>
                </a:solidFill>
              </a:rPr>
              <a:t>zero-inflated Poisson </a:t>
            </a:r>
            <a:r>
              <a:rPr lang="en-US" sz="2800" dirty="0"/>
              <a:t>distribution to assume outcome variable, points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2800" dirty="0"/>
              <a:t>Try to different prior distributions for parameters and compare prediction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9836E-4ED7-17AF-086E-978B13237DB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3773E97-5CB5-AD44-8E5F-15C6F5CD5697}" type="datetime1">
              <a:rPr lang="en-US" smtClean="0"/>
              <a:t>12/13/23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CEBCF-41A9-A6ED-932F-43B2DB0763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3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BBE9-552A-0E3D-D802-B1F91977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94" y="244549"/>
            <a:ext cx="10515600" cy="1552872"/>
          </a:xfrm>
        </p:spPr>
        <p:txBody>
          <a:bodyPr>
            <a:normAutofit/>
          </a:bodyPr>
          <a:lstStyle/>
          <a:p>
            <a:r>
              <a:rPr lang="en-US" dirty="0"/>
              <a:t>Literature Review</a:t>
            </a:r>
            <a:br>
              <a:rPr lang="en-US" dirty="0"/>
            </a:br>
            <a:r>
              <a:rPr lang="en-US" sz="4400" dirty="0"/>
              <a:t>– Academic Paper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40F21-7307-05F8-C2B2-591EB6C05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994" y="1797421"/>
            <a:ext cx="10515600" cy="4582114"/>
          </a:xfrm>
        </p:spPr>
        <p:txBody>
          <a:bodyPr>
            <a:normAutofit fontScale="92500"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A Data-Driven Analysis of Formula 1 Car Races Outcome, 2023, Ankur Patil, </a:t>
            </a:r>
            <a:r>
              <a:rPr lang="en-US" dirty="0" err="1"/>
              <a:t>Nishtha</a:t>
            </a:r>
            <a:r>
              <a:rPr lang="en-US" dirty="0"/>
              <a:t> Jain, Rahul </a:t>
            </a:r>
            <a:r>
              <a:rPr lang="en-US" dirty="0" err="1"/>
              <a:t>Agrahari</a:t>
            </a:r>
            <a:r>
              <a:rPr lang="en-US" dirty="0"/>
              <a:t>, </a:t>
            </a:r>
            <a:r>
              <a:rPr lang="en-US" dirty="0" err="1"/>
              <a:t>Murhaf</a:t>
            </a:r>
            <a:r>
              <a:rPr lang="en-US" dirty="0"/>
              <a:t> </a:t>
            </a:r>
            <a:r>
              <a:rPr lang="en-US" dirty="0" err="1"/>
              <a:t>Hossari</a:t>
            </a:r>
            <a:r>
              <a:rPr lang="en-US" dirty="0"/>
              <a:t>, Fabrizio </a:t>
            </a:r>
            <a:r>
              <a:rPr lang="en-US" dirty="0" err="1"/>
              <a:t>Orlandi</a:t>
            </a:r>
            <a:r>
              <a:rPr lang="en-US" dirty="0"/>
              <a:t>, and </a:t>
            </a:r>
            <a:r>
              <a:rPr lang="en-US" dirty="0" err="1"/>
              <a:t>Soumyabrata</a:t>
            </a:r>
            <a:r>
              <a:rPr lang="en-US" dirty="0"/>
              <a:t> Dev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Multivariable Linear Regression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Principal Component Analysis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Formula One Race Analysis Using Machine Learning, 2023, </a:t>
            </a:r>
            <a:r>
              <a:rPr lang="en-US" dirty="0" err="1"/>
              <a:t>Keertish</a:t>
            </a:r>
            <a:r>
              <a:rPr lang="en-US" dirty="0"/>
              <a:t> Kumar, M., Preethi, N.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Logistic regression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Decision tree classifier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Random forest classifier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Support vector machine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Gaussian NB</a:t>
            </a:r>
          </a:p>
          <a:p>
            <a:pPr marL="1143000" lvl="1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 neighbor classifier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2333B-F86D-0A08-3EF4-71379ECCEF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A2C555-9503-3047-A54E-A578D84B2005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31638-2F05-E114-7CFE-F970B81055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540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161E-0E33-EDDB-5DD1-1DF25810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353"/>
            <a:ext cx="10515600" cy="90587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6056A-3401-BB38-2DEC-E776D46E3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591" y="1134764"/>
            <a:ext cx="10515600" cy="5190148"/>
          </a:xfrm>
        </p:spPr>
        <p:txBody>
          <a:bodyPr>
            <a:normAutofit lnSpcReduction="10000"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Mercedes and Red Bull are two most powerful car manufacturer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Fernando Alonso from Ferrari and Lewis Hamilton from Mercedes are two most excellent racers.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Yas Marine Circuit makes drivers get more points in general.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Qualify positions have major influence on race points.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Age does not affect drivers’ performance a lot.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Prediction from all models shows in the future </a:t>
            </a:r>
            <a:r>
              <a:rPr lang="en-US" sz="3200" dirty="0">
                <a:solidFill>
                  <a:srgbClr val="FF0000"/>
                </a:solidFill>
              </a:rPr>
              <a:t>Max Verstappen</a:t>
            </a:r>
            <a:r>
              <a:rPr lang="en-US" sz="3200" dirty="0"/>
              <a:t> will dominate the whole season.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D8819-DE4B-B054-A796-87918B609F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A888CF5-AEEA-A946-ADFA-8A9C5C31DA99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1A644-0963-C153-5661-BB9C5A4B6A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00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C25B-285E-7C65-ACC4-45F2A8C7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88"/>
            <a:ext cx="10515600" cy="1329070"/>
          </a:xfrm>
        </p:spPr>
        <p:txBody>
          <a:bodyPr>
            <a:normAutofit fontScale="90000"/>
          </a:bodyPr>
          <a:lstStyle/>
          <a:p>
            <a:r>
              <a:rPr lang="en-US" dirty="0"/>
              <a:t>Literature Review</a:t>
            </a:r>
            <a:br>
              <a:rPr lang="en-US" dirty="0"/>
            </a:br>
            <a:r>
              <a:rPr lang="en-US" sz="4400" dirty="0"/>
              <a:t>– Highly Commented Kaggle Notebook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5705D-E1D1-FECB-FE99-77E4F5713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88558"/>
            <a:ext cx="10515600" cy="5209954"/>
          </a:xfrm>
        </p:spPr>
        <p:txBody>
          <a:bodyPr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Formula One Pit Stop Analysis </a:t>
            </a:r>
            <a:r>
              <a:rPr lang="en-US" sz="3200" dirty="0">
                <a:hlinkClick r:id="rId2"/>
              </a:rPr>
              <a:t>https://www.kaggle.com/code/kevinkwan/formula-1-pit-stops-analysis</a:t>
            </a:r>
            <a:endParaRPr lang="en-US" sz="32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Formula One Post-Race Summary </a:t>
            </a:r>
            <a:r>
              <a:rPr lang="en-US" sz="3200" dirty="0">
                <a:hlinkClick r:id="rId3"/>
              </a:rPr>
              <a:t>https://www.kaggle.com/code/jonbown/formula-1-post-race-summary - Constructor-Overall-Standings</a:t>
            </a:r>
            <a:endParaRPr lang="en-US" sz="32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3200" dirty="0"/>
              <a:t>Formula One Data Visualizations </a:t>
            </a:r>
            <a:r>
              <a:rPr lang="en-US" sz="3200" dirty="0">
                <a:hlinkClick r:id="rId4"/>
              </a:rPr>
              <a:t>https://www.kaggle.com/code/ekrembayar/formula-1-70th-anniversary/report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849A2-1089-C314-83D3-7CD891F459B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C35F57-9E0F-6144-B944-2F90F3CECB38}" type="datetime1">
              <a:rPr lang="en-US" smtClean="0"/>
              <a:t>12/13/23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C2D0F-391C-741B-C88F-E196263F39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8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F6EE-96F3-4E03-F4CC-9811A4236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2301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Source</a:t>
            </a:r>
            <a:br>
              <a:rPr lang="en-US" dirty="0"/>
            </a:br>
            <a:r>
              <a:rPr lang="en-US" sz="4000" dirty="0"/>
              <a:t>– Formula 1 World Championship (1950 - 2023)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2866C-585E-5324-1014-0F074C2C7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23010"/>
            <a:ext cx="10515600" cy="1520955"/>
          </a:xfrm>
        </p:spPr>
        <p:txBody>
          <a:bodyPr/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https://www.kaggle.com/datasets/rohanrao/formula-1-world-championship-1950-2020/data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There are 14 dataset, 20.63 MB in size.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C5AEBD-479A-F300-7C8E-A70FF75AB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174649"/>
              </p:ext>
            </p:extLst>
          </p:nvPr>
        </p:nvGraphicFramePr>
        <p:xfrm>
          <a:off x="838200" y="2972103"/>
          <a:ext cx="490042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901">
                  <a:extLst>
                    <a:ext uri="{9D8B030D-6E8A-4147-A177-3AD203B41FA5}">
                      <a16:colId xmlns:a16="http://schemas.microsoft.com/office/drawing/2014/main" val="39778670"/>
                    </a:ext>
                  </a:extLst>
                </a:gridCol>
                <a:gridCol w="1244009">
                  <a:extLst>
                    <a:ext uri="{9D8B030D-6E8A-4147-A177-3AD203B41FA5}">
                      <a16:colId xmlns:a16="http://schemas.microsoft.com/office/drawing/2014/main" val="724282456"/>
                    </a:ext>
                  </a:extLst>
                </a:gridCol>
                <a:gridCol w="1605514">
                  <a:extLst>
                    <a:ext uri="{9D8B030D-6E8A-4147-A177-3AD203B41FA5}">
                      <a16:colId xmlns:a16="http://schemas.microsoft.com/office/drawing/2014/main" val="177243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Columns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114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circuit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571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constructors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589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constructor_results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08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constructor_standings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0622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drivers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86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drivers_standings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267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lap_times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551742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16752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354E3AD-3783-6F56-9052-D23CF73E4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110865"/>
              </p:ext>
            </p:extLst>
          </p:nvPr>
        </p:nvGraphicFramePr>
        <p:xfrm>
          <a:off x="6227139" y="2972103"/>
          <a:ext cx="490042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767">
                  <a:extLst>
                    <a:ext uri="{9D8B030D-6E8A-4147-A177-3AD203B41FA5}">
                      <a16:colId xmlns:a16="http://schemas.microsoft.com/office/drawing/2014/main" val="931966503"/>
                    </a:ext>
                  </a:extLst>
                </a:gridCol>
                <a:gridCol w="1527406">
                  <a:extLst>
                    <a:ext uri="{9D8B030D-6E8A-4147-A177-3AD203B41FA5}">
                      <a16:colId xmlns:a16="http://schemas.microsoft.com/office/drawing/2014/main" val="1321121263"/>
                    </a:ext>
                  </a:extLst>
                </a:gridCol>
                <a:gridCol w="1471251">
                  <a:extLst>
                    <a:ext uri="{9D8B030D-6E8A-4147-A177-3AD203B41FA5}">
                      <a16:colId xmlns:a16="http://schemas.microsoft.com/office/drawing/2014/main" val="2625983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Columns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527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pit_stop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076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qualifying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30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559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2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seasons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420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sprint_results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65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131421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73C591-086B-DAC1-C45A-F87A99DA430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BA1920-D757-354D-888E-D76A924B7123}" type="datetime1">
              <a:rPr lang="en-US" smtClean="0"/>
              <a:t>12/13/23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983BC-2677-A980-1245-B85CFDB192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8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12265</TotalTime>
  <Words>3091</Words>
  <Application>Microsoft Macintosh PowerPoint</Application>
  <PresentationFormat>Widescreen</PresentationFormat>
  <Paragraphs>587</Paragraphs>
  <Slides>70</Slides>
  <Notes>3</Notes>
  <HiddenSlides>31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Trebuchet MS</vt:lpstr>
      <vt:lpstr>Play</vt:lpstr>
      <vt:lpstr>Cambria Math</vt:lpstr>
      <vt:lpstr>DejaVu Sans</vt:lpstr>
      <vt:lpstr>Arial</vt:lpstr>
      <vt:lpstr>Office Theme</vt:lpstr>
      <vt:lpstr>Interpret and Predict Race Points</vt:lpstr>
      <vt:lpstr>Outlines</vt:lpstr>
      <vt:lpstr>Introduction</vt:lpstr>
      <vt:lpstr>All the teams in 2021 F1</vt:lpstr>
      <vt:lpstr>Aims</vt:lpstr>
      <vt:lpstr>Consumers</vt:lpstr>
      <vt:lpstr>Literature Review – Academic Paper</vt:lpstr>
      <vt:lpstr>Literature Review – Highly Commented Kaggle Notebook</vt:lpstr>
      <vt:lpstr>Data Source – Formula 1 World Championship (1950 - 2023)</vt:lpstr>
      <vt:lpstr>R Shiny Demonstration</vt:lpstr>
      <vt:lpstr>Final Product</vt:lpstr>
      <vt:lpstr>Potential Audience</vt:lpstr>
      <vt:lpstr>Data Sources and Obtained</vt:lpstr>
      <vt:lpstr>Mock-up the Final Product</vt:lpstr>
      <vt:lpstr>Thanks for listening!</vt:lpstr>
      <vt:lpstr>Project Check-in: Visualization</vt:lpstr>
      <vt:lpstr>Source the data</vt:lpstr>
      <vt:lpstr>Plot Types with all Plotly</vt:lpstr>
      <vt:lpstr>Summarize project goal</vt:lpstr>
      <vt:lpstr>End-User and Why</vt:lpstr>
      <vt:lpstr>Summary of Data</vt:lpstr>
      <vt:lpstr>Summary of Data</vt:lpstr>
      <vt:lpstr>Summary of Data</vt:lpstr>
      <vt:lpstr>Summary of Data</vt:lpstr>
      <vt:lpstr>Pre-Processing – Data Cleaning</vt:lpstr>
      <vt:lpstr>Pre-Processing – Feature Selection</vt:lpstr>
      <vt:lpstr>Pre-Processing – Feature Engineering</vt:lpstr>
      <vt:lpstr>Pre-Processing – Tidymodels</vt:lpstr>
      <vt:lpstr>Summary of base model – Penalized Linear Regression </vt:lpstr>
      <vt:lpstr>Summary of base model – Random Forest Regression</vt:lpstr>
      <vt:lpstr>Summary of base model – Variable Importance</vt:lpstr>
      <vt:lpstr>How end-users use them</vt:lpstr>
      <vt:lpstr>Other models – Linear Mixed Model </vt:lpstr>
      <vt:lpstr>Other models –Linear Mixed Model – Possible Variance Matrix</vt:lpstr>
      <vt:lpstr>Other Models – Linear Mixed Models</vt:lpstr>
      <vt:lpstr>Other Models – Linear Mixed Models</vt:lpstr>
      <vt:lpstr>Other Models – Generalized Linear Mixed Models</vt:lpstr>
      <vt:lpstr>Other Models – Generalized Linear Mixed Models</vt:lpstr>
      <vt:lpstr>Other Models – Generalized Linear Mixed Models</vt:lpstr>
      <vt:lpstr>Other Models – Generalized Linear Mixed Models</vt:lpstr>
      <vt:lpstr>Unanticipated problems</vt:lpstr>
      <vt:lpstr>Bayesian Linear Mixed Model</vt:lpstr>
      <vt:lpstr>Bayesian Linear Mixed Model – predictors and the outcome</vt:lpstr>
      <vt:lpstr>Bayesian Linear Mixed Model – Statistical Formula</vt:lpstr>
      <vt:lpstr>Bayesian Linear Mixed Model – modeling data</vt:lpstr>
      <vt:lpstr>Bayesian Linear Mixed Model – Build Rstan Model</vt:lpstr>
      <vt:lpstr>Bayesian Linear Mixed Model – Model Diagnostics</vt:lpstr>
      <vt:lpstr>Bayesian Linear Mixed Model – Model Diagnostics</vt:lpstr>
      <vt:lpstr>Bayesian Linear Mixed Model – Model Diagnostics</vt:lpstr>
      <vt:lpstr>Bayesian Linear Mixed Model – Model Diagnostics</vt:lpstr>
      <vt:lpstr>Bayesian Linear Mixed Model – Posterior Coefficients for constructors</vt:lpstr>
      <vt:lpstr>Bayesian Linear Mixed Model – Posterior Coefficients for constructors</vt:lpstr>
      <vt:lpstr>Bayesian Linear Mixed Model – Posterior Inference for drivers</vt:lpstr>
      <vt:lpstr>Bayesian Linear Mixed Model – Posterior Inference for drivers</vt:lpstr>
      <vt:lpstr>Bayesian Linear Mixed Model – Posterior Inference for Year, Circuit, Qualify, Age</vt:lpstr>
      <vt:lpstr>Bayesian Linear Mixed Model – Posterior Inference for Year</vt:lpstr>
      <vt:lpstr>Bayesian Linear Mixed Model – Posterior Inference for Circuit</vt:lpstr>
      <vt:lpstr>Bayesian Linear Mixed Model – Posterior Inference for Circuit</vt:lpstr>
      <vt:lpstr>Bayesian Linear Mixed Model – Posterior Inference for Qualify</vt:lpstr>
      <vt:lpstr>Bayesian Linear Mixed Model – Posterior Inference for Age</vt:lpstr>
      <vt:lpstr>Bayesian Linear Mixed Model – Posterior Prediction on Points</vt:lpstr>
      <vt:lpstr>Bayesian Linear Mixed Model – Posterior Prediction on Points</vt:lpstr>
      <vt:lpstr>Bayesian Linear Mixed Model – Posterior Prediction on Points</vt:lpstr>
      <vt:lpstr>Linear Regression,  Random Forest,  XGBoost with tidymodels framework</vt:lpstr>
      <vt:lpstr>Linear Regression,  Random Forest,  XGBoost</vt:lpstr>
      <vt:lpstr>XGBoost  - variable importance</vt:lpstr>
      <vt:lpstr>Compare Bayesian and Frequentist</vt:lpstr>
      <vt:lpstr>Limitations</vt:lpstr>
      <vt:lpstr>Future Work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 Race Scores</dc:title>
  <cp:lastModifiedBy>Yuan, Léon</cp:lastModifiedBy>
  <cp:revision>43</cp:revision>
  <dcterms:modified xsi:type="dcterms:W3CDTF">2023-12-13T16:22:19Z</dcterms:modified>
</cp:coreProperties>
</file>