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9"/>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F9E37-A273-B94A-B9A2-1460ABADD7ED}" type="datetimeFigureOut">
              <a:rPr lang="en-US" smtClean="0"/>
              <a:t>4/19/24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135F6-0BAA-8D44-BAEB-6E0054A12B7F}" type="slidenum">
              <a:rPr lang="en-US" smtClean="0"/>
              <a:t>‹#›</a:t>
            </a:fld>
            <a:endParaRPr lang="en-US"/>
          </a:p>
        </p:txBody>
      </p:sp>
    </p:spTree>
    <p:extLst>
      <p:ext uri="{BB962C8B-B14F-4D97-AF65-F5344CB8AC3E}">
        <p14:creationId xmlns:p14="http://schemas.microsoft.com/office/powerpoint/2010/main" val="79175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highlight>
                  <a:srgbClr val="FFFFFF"/>
                </a:highlight>
                <a:latin typeface="Google Sans"/>
              </a:rPr>
              <a:t>Training data is always limited. This can lead to models memorizing patterns that happen to be in the data, but which don't truly reflect the relationship between text and labels. This leads to a problem we call overfitting. We want our models to learn the true signal, not just memorize our training examples. – from Gemini advanced</a:t>
            </a:r>
            <a:endParaRPr lang="en-US" dirty="0"/>
          </a:p>
        </p:txBody>
      </p:sp>
      <p:sp>
        <p:nvSpPr>
          <p:cNvPr id="4" name="Slide Number Placeholder 3"/>
          <p:cNvSpPr>
            <a:spLocks noGrp="1"/>
          </p:cNvSpPr>
          <p:nvPr>
            <p:ph type="sldNum" sz="quarter" idx="5"/>
          </p:nvPr>
        </p:nvSpPr>
        <p:spPr/>
        <p:txBody>
          <a:bodyPr/>
          <a:lstStyle/>
          <a:p>
            <a:fld id="{A9F135F6-0BAA-8D44-BAEB-6E0054A12B7F}" type="slidenum">
              <a:rPr lang="en-US" smtClean="0"/>
              <a:t>5</a:t>
            </a:fld>
            <a:endParaRPr lang="en-US"/>
          </a:p>
        </p:txBody>
      </p:sp>
    </p:spTree>
    <p:extLst>
      <p:ext uri="{BB962C8B-B14F-4D97-AF65-F5344CB8AC3E}">
        <p14:creationId xmlns:p14="http://schemas.microsoft.com/office/powerpoint/2010/main" val="279463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highlight>
                  <a:srgbClr val="FFFFFF"/>
                </a:highlight>
                <a:latin typeface="Google Sans"/>
              </a:rPr>
              <a:t>With counterfactual augmentation, we're essentially saying to the model: "Here's a text that clearly should be positive, and here's an almost identical text that should be negative. You need to learn what the real difference between the two is, rather than relying on accidental patterns.” – Gemini Advanced</a:t>
            </a:r>
            <a:endParaRPr lang="en-US" dirty="0"/>
          </a:p>
        </p:txBody>
      </p:sp>
      <p:sp>
        <p:nvSpPr>
          <p:cNvPr id="4" name="Slide Number Placeholder 3"/>
          <p:cNvSpPr>
            <a:spLocks noGrp="1"/>
          </p:cNvSpPr>
          <p:nvPr>
            <p:ph type="sldNum" sz="quarter" idx="5"/>
          </p:nvPr>
        </p:nvSpPr>
        <p:spPr/>
        <p:txBody>
          <a:bodyPr/>
          <a:lstStyle/>
          <a:p>
            <a:fld id="{A9F135F6-0BAA-8D44-BAEB-6E0054A12B7F}" type="slidenum">
              <a:rPr lang="en-US" smtClean="0"/>
              <a:t>6</a:t>
            </a:fld>
            <a:endParaRPr lang="en-US"/>
          </a:p>
        </p:txBody>
      </p:sp>
    </p:spTree>
    <p:extLst>
      <p:ext uri="{BB962C8B-B14F-4D97-AF65-F5344CB8AC3E}">
        <p14:creationId xmlns:p14="http://schemas.microsoft.com/office/powerpoint/2010/main" val="203290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9899-1E60-8151-A433-8DDE019B1A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1ED9C7-B384-C2F1-55F6-1AC5B9DA7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344FCC-7CE0-566F-D8C8-D3188CE45B21}"/>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5" name="Footer Placeholder 4">
            <a:extLst>
              <a:ext uri="{FF2B5EF4-FFF2-40B4-BE49-F238E27FC236}">
                <a16:creationId xmlns:a16="http://schemas.microsoft.com/office/drawing/2014/main" id="{4219FE42-AE05-1E57-75F5-C5EB65E9D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CDB36-14C6-C2EC-4274-54BCA7873774}"/>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66533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B640-2EE2-7DE3-4C5F-54A7D7DC5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88D17F-2756-72BD-7FFF-F6B32DCA65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3D0A8-025F-5E14-D577-E1AA257CDDFC}"/>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5" name="Footer Placeholder 4">
            <a:extLst>
              <a:ext uri="{FF2B5EF4-FFF2-40B4-BE49-F238E27FC236}">
                <a16:creationId xmlns:a16="http://schemas.microsoft.com/office/drawing/2014/main" id="{BCE8E1A0-9278-5953-4341-A4F1C2FDE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71E37-4251-C061-5C08-C395D515AFC3}"/>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322417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075B2-8B46-24AA-D3F2-771FDEAF25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7627E8-4C9D-0CA2-803C-02B539F63E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E41C1-D27D-178D-0827-B2DFD22F6A77}"/>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5" name="Footer Placeholder 4">
            <a:extLst>
              <a:ext uri="{FF2B5EF4-FFF2-40B4-BE49-F238E27FC236}">
                <a16:creationId xmlns:a16="http://schemas.microsoft.com/office/drawing/2014/main" id="{9399BCED-A857-F8B7-1D2A-0094A22FC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8EF0F-7EF3-749C-17D0-C77B297EA7A2}"/>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351460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93E0-E7A1-668B-DD1C-F7095EB46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27DCF7-51C7-BE0C-2F00-AEF692E27A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ED32C-D92D-938E-E544-A80DAF1FCE92}"/>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5" name="Footer Placeholder 4">
            <a:extLst>
              <a:ext uri="{FF2B5EF4-FFF2-40B4-BE49-F238E27FC236}">
                <a16:creationId xmlns:a16="http://schemas.microsoft.com/office/drawing/2014/main" id="{883D894A-04D3-07E3-C15D-132CE4F82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8756C-1982-D7B2-4A98-FFD27A70F859}"/>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80748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7C94-2FFA-7645-646A-DD73563572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D3BCA5-FD83-3A52-E298-A4F42FEDB7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4DB81-280D-D6F3-6536-3CA9813AE600}"/>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5" name="Footer Placeholder 4">
            <a:extLst>
              <a:ext uri="{FF2B5EF4-FFF2-40B4-BE49-F238E27FC236}">
                <a16:creationId xmlns:a16="http://schemas.microsoft.com/office/drawing/2014/main" id="{216EFC36-6956-D06F-4BFB-99F224ACD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04875-13B0-9892-4E07-2131107AC754}"/>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385433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B32E-4381-4FAE-8A74-0AF6B067A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12F68-5D41-4E33-B085-39EC57C80F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F865B5-141A-E04D-92D0-F9C2E6D62D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A1F13D-8EB3-A3F7-DBDB-5E22678B1F35}"/>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6" name="Footer Placeholder 5">
            <a:extLst>
              <a:ext uri="{FF2B5EF4-FFF2-40B4-BE49-F238E27FC236}">
                <a16:creationId xmlns:a16="http://schemas.microsoft.com/office/drawing/2014/main" id="{CDB83E4E-5097-247A-06D9-0DCD6F29F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F5F9E-3F2F-B7D3-9079-CBD28B79FD4E}"/>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39442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EC2C-BAD3-A031-B92F-DCCA038AD7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284C5-B810-2661-4749-B978D4DD40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BBC24-7A41-761B-A7E4-A311A18413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71B062-A607-AD0B-4F31-8FD5D49EF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B9F4A9-1955-7363-5200-7BF7A14FA5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017FCE-7598-DDC0-C36E-5DF5237F1CFD}"/>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8" name="Footer Placeholder 7">
            <a:extLst>
              <a:ext uri="{FF2B5EF4-FFF2-40B4-BE49-F238E27FC236}">
                <a16:creationId xmlns:a16="http://schemas.microsoft.com/office/drawing/2014/main" id="{D6C36C12-16E5-4C2E-7150-8448AB5942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3752A4-70C1-7BD1-932E-11CAF0586B4C}"/>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266094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20B9-E108-7FC6-9166-3B5E307890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4C9131-7AD4-FFC8-E0BD-2D3C5D2CB86D}"/>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4" name="Footer Placeholder 3">
            <a:extLst>
              <a:ext uri="{FF2B5EF4-FFF2-40B4-BE49-F238E27FC236}">
                <a16:creationId xmlns:a16="http://schemas.microsoft.com/office/drawing/2014/main" id="{C972E2F9-45F4-0806-008E-F09CF3C35A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7B5025-679F-DAEE-0E9D-38F0FD3F1C34}"/>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76709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8A0E7-AD7E-2218-A8BB-F192A6934E96}"/>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3" name="Footer Placeholder 2">
            <a:extLst>
              <a:ext uri="{FF2B5EF4-FFF2-40B4-BE49-F238E27FC236}">
                <a16:creationId xmlns:a16="http://schemas.microsoft.com/office/drawing/2014/main" id="{208032DA-839D-EB27-C954-080D3CDFB6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D6C9D6-6B97-BB2D-F204-A2D132795B6A}"/>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263920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3712-D9B2-7B3C-CF1C-8C326BB5A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4E673B-A059-C831-FB32-66B9ADCAB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69C357-AA1D-1941-03AE-7F1635B7B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647E0-830F-0D0D-D18E-BE25EB904B2D}"/>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6" name="Footer Placeholder 5">
            <a:extLst>
              <a:ext uri="{FF2B5EF4-FFF2-40B4-BE49-F238E27FC236}">
                <a16:creationId xmlns:a16="http://schemas.microsoft.com/office/drawing/2014/main" id="{893889B2-BAD9-961F-EFCE-B466D71B2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E05E9-B232-9C85-37C8-E99739D56EEB}"/>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25999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36D4-A4DE-C8E3-8B77-E1914FCCC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573844-1894-6C80-0198-07213D269D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C939C5-F523-FD98-29F3-F046513D3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0106D-0038-B0C6-9E0C-4B7CE08B4112}"/>
              </a:ext>
            </a:extLst>
          </p:cNvPr>
          <p:cNvSpPr>
            <a:spLocks noGrp="1"/>
          </p:cNvSpPr>
          <p:nvPr>
            <p:ph type="dt" sz="half" idx="10"/>
          </p:nvPr>
        </p:nvSpPr>
        <p:spPr/>
        <p:txBody>
          <a:bodyPr/>
          <a:lstStyle/>
          <a:p>
            <a:fld id="{44B035B6-7210-0D4E-918F-869442ABF8AD}" type="datetimeFigureOut">
              <a:rPr lang="en-US" smtClean="0"/>
              <a:t>4/18/24</a:t>
            </a:fld>
            <a:endParaRPr lang="en-US"/>
          </a:p>
        </p:txBody>
      </p:sp>
      <p:sp>
        <p:nvSpPr>
          <p:cNvPr id="6" name="Footer Placeholder 5">
            <a:extLst>
              <a:ext uri="{FF2B5EF4-FFF2-40B4-BE49-F238E27FC236}">
                <a16:creationId xmlns:a16="http://schemas.microsoft.com/office/drawing/2014/main" id="{8E44C932-6F3B-341D-472A-8CF8684AD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E8D9F-6781-620A-E94C-2C7B60A6DAEC}"/>
              </a:ext>
            </a:extLst>
          </p:cNvPr>
          <p:cNvSpPr>
            <a:spLocks noGrp="1"/>
          </p:cNvSpPr>
          <p:nvPr>
            <p:ph type="sldNum" sz="quarter" idx="12"/>
          </p:nvPr>
        </p:nvSpPr>
        <p:spPr/>
        <p:txBody>
          <a:bodyPr/>
          <a:lstStyle/>
          <a:p>
            <a:fld id="{D1DF1EE2-A78A-D244-ADAC-5F7017DF7E10}" type="slidenum">
              <a:rPr lang="en-US" smtClean="0"/>
              <a:t>‹#›</a:t>
            </a:fld>
            <a:endParaRPr lang="en-US"/>
          </a:p>
        </p:txBody>
      </p:sp>
    </p:spTree>
    <p:extLst>
      <p:ext uri="{BB962C8B-B14F-4D97-AF65-F5344CB8AC3E}">
        <p14:creationId xmlns:p14="http://schemas.microsoft.com/office/powerpoint/2010/main" val="264987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904B3F-8394-0CFA-ABBE-CE9ED3DE1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97BCCE-7EF5-6168-5EFC-4F96E3BE2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58E04-7F92-9C39-3F30-45DA3F8568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B035B6-7210-0D4E-918F-869442ABF8AD}" type="datetimeFigureOut">
              <a:rPr lang="en-US" smtClean="0"/>
              <a:t>4/18/24</a:t>
            </a:fld>
            <a:endParaRPr lang="en-US"/>
          </a:p>
        </p:txBody>
      </p:sp>
      <p:sp>
        <p:nvSpPr>
          <p:cNvPr id="5" name="Footer Placeholder 4">
            <a:extLst>
              <a:ext uri="{FF2B5EF4-FFF2-40B4-BE49-F238E27FC236}">
                <a16:creationId xmlns:a16="http://schemas.microsoft.com/office/drawing/2014/main" id="{7CCB04F6-A0B8-8D76-E612-0C6345045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A7E8FB-3F48-2EE1-5FB1-8FE90EC728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DF1EE2-A78A-D244-ADAC-5F7017DF7E10}" type="slidenum">
              <a:rPr lang="en-US" smtClean="0"/>
              <a:t>‹#›</a:t>
            </a:fld>
            <a:endParaRPr lang="en-US"/>
          </a:p>
        </p:txBody>
      </p:sp>
    </p:spTree>
    <p:extLst>
      <p:ext uri="{BB962C8B-B14F-4D97-AF65-F5344CB8AC3E}">
        <p14:creationId xmlns:p14="http://schemas.microsoft.com/office/powerpoint/2010/main" val="1833981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acmi-lab/counterfactually-augmented-data" TargetMode="External"/><Relationship Id="rId2" Type="http://schemas.openxmlformats.org/officeDocument/2006/relationships/hyperlink" Target="https://arxiv.org/abs/1909.12434"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31EF-0349-87BA-7A0F-68A5044E3ADB}"/>
              </a:ext>
            </a:extLst>
          </p:cNvPr>
          <p:cNvSpPr>
            <a:spLocks noGrp="1"/>
          </p:cNvSpPr>
          <p:nvPr>
            <p:ph type="ctrTitle"/>
          </p:nvPr>
        </p:nvSpPr>
        <p:spPr>
          <a:xfrm>
            <a:off x="1524000" y="404665"/>
            <a:ext cx="9144000" cy="1195535"/>
          </a:xfrm>
        </p:spPr>
        <p:txBody>
          <a:bodyPr/>
          <a:lstStyle/>
          <a:p>
            <a:r>
              <a:rPr lang="en-US" dirty="0"/>
              <a:t>Paper Presentation</a:t>
            </a:r>
          </a:p>
        </p:txBody>
      </p:sp>
      <p:sp>
        <p:nvSpPr>
          <p:cNvPr id="3" name="Subtitle 2">
            <a:extLst>
              <a:ext uri="{FF2B5EF4-FFF2-40B4-BE49-F238E27FC236}">
                <a16:creationId xmlns:a16="http://schemas.microsoft.com/office/drawing/2014/main" id="{809A2C3F-6C7C-D86C-7B14-EFCDC4FEB36C}"/>
              </a:ext>
            </a:extLst>
          </p:cNvPr>
          <p:cNvSpPr>
            <a:spLocks noGrp="1"/>
          </p:cNvSpPr>
          <p:nvPr>
            <p:ph type="subTitle" idx="1"/>
          </p:nvPr>
        </p:nvSpPr>
        <p:spPr>
          <a:xfrm>
            <a:off x="1524000" y="2459038"/>
            <a:ext cx="9144000" cy="911483"/>
          </a:xfrm>
        </p:spPr>
        <p:txBody>
          <a:bodyPr/>
          <a:lstStyle/>
          <a:p>
            <a:r>
              <a:rPr lang="en-US" dirty="0"/>
              <a:t>Paper: “LEARNING THE DIFFERENCE THAT MAKES A DIFFERENCE WITH COUNTERFACTUALLY-AUGMENTED DATA”</a:t>
            </a:r>
          </a:p>
        </p:txBody>
      </p:sp>
      <p:sp>
        <p:nvSpPr>
          <p:cNvPr id="4" name="TextBox 3">
            <a:extLst>
              <a:ext uri="{FF2B5EF4-FFF2-40B4-BE49-F238E27FC236}">
                <a16:creationId xmlns:a16="http://schemas.microsoft.com/office/drawing/2014/main" id="{6B132850-4386-006D-EE9B-F645C651ED1D}"/>
              </a:ext>
            </a:extLst>
          </p:cNvPr>
          <p:cNvSpPr txBox="1"/>
          <p:nvPr/>
        </p:nvSpPr>
        <p:spPr>
          <a:xfrm>
            <a:off x="2970028" y="3752305"/>
            <a:ext cx="6251944" cy="954107"/>
          </a:xfrm>
          <a:prstGeom prst="rect">
            <a:avLst/>
          </a:prstGeom>
          <a:noFill/>
        </p:spPr>
        <p:txBody>
          <a:bodyPr wrap="square" rtlCol="0">
            <a:spAutoFit/>
          </a:bodyPr>
          <a:lstStyle/>
          <a:p>
            <a:pPr algn="ctr"/>
            <a:r>
              <a:rPr lang="en-US" sz="2800" dirty="0"/>
              <a:t>Léon Lee Yuan</a:t>
            </a:r>
          </a:p>
          <a:p>
            <a:pPr algn="ctr"/>
            <a:r>
              <a:rPr lang="en-US" sz="2800" dirty="0"/>
              <a:t>2</a:t>
            </a:r>
            <a:r>
              <a:rPr lang="en-US" sz="2800" baseline="30000" dirty="0"/>
              <a:t>nd</a:t>
            </a:r>
            <a:r>
              <a:rPr lang="en-US" sz="2800" dirty="0"/>
              <a:t>-year PhD in Statistical Science</a:t>
            </a:r>
          </a:p>
        </p:txBody>
      </p:sp>
    </p:spTree>
    <p:extLst>
      <p:ext uri="{BB962C8B-B14F-4D97-AF65-F5344CB8AC3E}">
        <p14:creationId xmlns:p14="http://schemas.microsoft.com/office/powerpoint/2010/main" val="215192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02DE-D1AE-EAAA-8866-7AF8007A41F1}"/>
              </a:ext>
            </a:extLst>
          </p:cNvPr>
          <p:cNvSpPr>
            <a:spLocks noGrp="1"/>
          </p:cNvSpPr>
          <p:nvPr>
            <p:ph type="title"/>
          </p:nvPr>
        </p:nvSpPr>
        <p:spPr>
          <a:xfrm>
            <a:off x="838200" y="109306"/>
            <a:ext cx="5360581" cy="1325563"/>
          </a:xfrm>
        </p:spPr>
        <p:txBody>
          <a:bodyPr/>
          <a:lstStyle/>
          <a:p>
            <a:r>
              <a:rPr lang="en-US" dirty="0"/>
              <a:t>Models and Results</a:t>
            </a:r>
          </a:p>
        </p:txBody>
      </p:sp>
      <p:sp>
        <p:nvSpPr>
          <p:cNvPr id="3" name="Content Placeholder 2">
            <a:extLst>
              <a:ext uri="{FF2B5EF4-FFF2-40B4-BE49-F238E27FC236}">
                <a16:creationId xmlns:a16="http://schemas.microsoft.com/office/drawing/2014/main" id="{B5C23BB9-1C99-1BE2-6798-0C2D9388C9E4}"/>
              </a:ext>
            </a:extLst>
          </p:cNvPr>
          <p:cNvSpPr>
            <a:spLocks noGrp="1"/>
          </p:cNvSpPr>
          <p:nvPr>
            <p:ph idx="1"/>
          </p:nvPr>
        </p:nvSpPr>
        <p:spPr>
          <a:xfrm>
            <a:off x="636181" y="1817642"/>
            <a:ext cx="2553586" cy="2757008"/>
          </a:xfrm>
        </p:spPr>
        <p:txBody>
          <a:bodyPr/>
          <a:lstStyle/>
          <a:p>
            <a:r>
              <a:rPr lang="en-US" dirty="0"/>
              <a:t>SVM</a:t>
            </a:r>
          </a:p>
          <a:p>
            <a:r>
              <a:rPr lang="en-US" dirty="0"/>
              <a:t>Naïve Bayes</a:t>
            </a:r>
          </a:p>
          <a:p>
            <a:r>
              <a:rPr lang="en-US" dirty="0"/>
              <a:t>Bi-LSTM</a:t>
            </a:r>
          </a:p>
          <a:p>
            <a:r>
              <a:rPr lang="en-US" dirty="0" err="1"/>
              <a:t>ELMo</a:t>
            </a:r>
            <a:r>
              <a:rPr lang="en-US" dirty="0"/>
              <a:t>-LSTM</a:t>
            </a:r>
          </a:p>
          <a:p>
            <a:r>
              <a:rPr lang="en-US" dirty="0"/>
              <a:t>BERT</a:t>
            </a:r>
          </a:p>
        </p:txBody>
      </p:sp>
      <p:pic>
        <p:nvPicPr>
          <p:cNvPr id="5" name="Picture 4" descr="A table with numbers and letters&#10;&#10;Description automatically generated">
            <a:extLst>
              <a:ext uri="{FF2B5EF4-FFF2-40B4-BE49-F238E27FC236}">
                <a16:creationId xmlns:a16="http://schemas.microsoft.com/office/drawing/2014/main" id="{80D22C21-BD08-6D3A-D288-E6394DA5E5B3}"/>
              </a:ext>
            </a:extLst>
          </p:cNvPr>
          <p:cNvPicPr>
            <a:picLocks noChangeAspect="1"/>
          </p:cNvPicPr>
          <p:nvPr/>
        </p:nvPicPr>
        <p:blipFill>
          <a:blip r:embed="rId2"/>
          <a:stretch>
            <a:fillRect/>
          </a:stretch>
        </p:blipFill>
        <p:spPr>
          <a:xfrm>
            <a:off x="3373658" y="1434869"/>
            <a:ext cx="8394812" cy="4058580"/>
          </a:xfrm>
          <a:prstGeom prst="rect">
            <a:avLst/>
          </a:prstGeom>
        </p:spPr>
      </p:pic>
    </p:spTree>
    <p:extLst>
      <p:ext uri="{BB962C8B-B14F-4D97-AF65-F5344CB8AC3E}">
        <p14:creationId xmlns:p14="http://schemas.microsoft.com/office/powerpoint/2010/main" val="155907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FD87-CAA6-9BD0-E7E2-E36F27DB69DA}"/>
              </a:ext>
            </a:extLst>
          </p:cNvPr>
          <p:cNvSpPr>
            <a:spLocks noGrp="1"/>
          </p:cNvSpPr>
          <p:nvPr>
            <p:ph type="title"/>
          </p:nvPr>
        </p:nvSpPr>
        <p:spPr/>
        <p:txBody>
          <a:bodyPr/>
          <a:lstStyle/>
          <a:p>
            <a:r>
              <a:rPr lang="en-US" dirty="0"/>
              <a:t>Generalization on out-of-domain data</a:t>
            </a:r>
          </a:p>
        </p:txBody>
      </p:sp>
      <p:sp>
        <p:nvSpPr>
          <p:cNvPr id="3" name="Content Placeholder 2">
            <a:extLst>
              <a:ext uri="{FF2B5EF4-FFF2-40B4-BE49-F238E27FC236}">
                <a16:creationId xmlns:a16="http://schemas.microsoft.com/office/drawing/2014/main" id="{1DC7FF78-B235-EF43-9DBA-3E48C36B56B1}"/>
              </a:ext>
            </a:extLst>
          </p:cNvPr>
          <p:cNvSpPr>
            <a:spLocks noGrp="1"/>
          </p:cNvSpPr>
          <p:nvPr>
            <p:ph idx="1"/>
          </p:nvPr>
        </p:nvSpPr>
        <p:spPr>
          <a:xfrm>
            <a:off x="838200" y="1825625"/>
            <a:ext cx="3340395" cy="1603375"/>
          </a:xfrm>
        </p:spPr>
        <p:txBody>
          <a:bodyPr/>
          <a:lstStyle/>
          <a:p>
            <a:r>
              <a:rPr lang="en-US" dirty="0"/>
              <a:t>Amazon Reviews</a:t>
            </a:r>
          </a:p>
          <a:p>
            <a:r>
              <a:rPr lang="en-US" dirty="0"/>
              <a:t>Twitter Sentiment</a:t>
            </a:r>
          </a:p>
          <a:p>
            <a:r>
              <a:rPr lang="en-US" dirty="0"/>
              <a:t>Yelp Reviews</a:t>
            </a:r>
          </a:p>
        </p:txBody>
      </p:sp>
      <p:pic>
        <p:nvPicPr>
          <p:cNvPr id="5" name="Picture 4" descr="A table with numbers and a number of text&#10;&#10;Description automatically generated with medium confidence">
            <a:extLst>
              <a:ext uri="{FF2B5EF4-FFF2-40B4-BE49-F238E27FC236}">
                <a16:creationId xmlns:a16="http://schemas.microsoft.com/office/drawing/2014/main" id="{3745DF53-5F77-A4EB-D313-3C2D0276463D}"/>
              </a:ext>
            </a:extLst>
          </p:cNvPr>
          <p:cNvPicPr>
            <a:picLocks noChangeAspect="1"/>
          </p:cNvPicPr>
          <p:nvPr/>
        </p:nvPicPr>
        <p:blipFill>
          <a:blip r:embed="rId2"/>
          <a:stretch>
            <a:fillRect/>
          </a:stretch>
        </p:blipFill>
        <p:spPr>
          <a:xfrm>
            <a:off x="4522860" y="1825624"/>
            <a:ext cx="6907140" cy="4300033"/>
          </a:xfrm>
          <a:prstGeom prst="rect">
            <a:avLst/>
          </a:prstGeom>
        </p:spPr>
      </p:pic>
    </p:spTree>
    <p:extLst>
      <p:ext uri="{BB962C8B-B14F-4D97-AF65-F5344CB8AC3E}">
        <p14:creationId xmlns:p14="http://schemas.microsoft.com/office/powerpoint/2010/main" val="105708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7C76-A818-B1B6-04D3-0A5E07DA0D1C}"/>
              </a:ext>
            </a:extLst>
          </p:cNvPr>
          <p:cNvSpPr>
            <a:spLocks noGrp="1"/>
          </p:cNvSpPr>
          <p:nvPr>
            <p:ph type="title"/>
          </p:nvPr>
        </p:nvSpPr>
        <p:spPr/>
        <p:txBody>
          <a:bodyPr/>
          <a:lstStyle/>
          <a:p>
            <a:r>
              <a:rPr lang="en-US" dirty="0"/>
              <a:t>An example of what is learned by this method</a:t>
            </a:r>
          </a:p>
        </p:txBody>
      </p:sp>
      <p:sp>
        <p:nvSpPr>
          <p:cNvPr id="3" name="Content Placeholder 2">
            <a:extLst>
              <a:ext uri="{FF2B5EF4-FFF2-40B4-BE49-F238E27FC236}">
                <a16:creationId xmlns:a16="http://schemas.microsoft.com/office/drawing/2014/main" id="{03DE12C9-9C73-2A3D-CFB3-C889622D76B2}"/>
              </a:ext>
            </a:extLst>
          </p:cNvPr>
          <p:cNvSpPr>
            <a:spLocks noGrp="1"/>
          </p:cNvSpPr>
          <p:nvPr>
            <p:ph idx="1"/>
          </p:nvPr>
        </p:nvSpPr>
        <p:spPr>
          <a:xfrm>
            <a:off x="838200" y="1825625"/>
            <a:ext cx="10515600" cy="1098328"/>
          </a:xfrm>
        </p:spPr>
        <p:txBody>
          <a:bodyPr>
            <a:normAutofit fontScale="92500"/>
          </a:bodyPr>
          <a:lstStyle/>
          <a:p>
            <a:r>
              <a:rPr lang="en-US" dirty="0"/>
              <a:t>This counterfactually-augmented method helps models to classify Movie reviews by adjective words instead of movie genre terms.</a:t>
            </a:r>
          </a:p>
        </p:txBody>
      </p:sp>
      <p:pic>
        <p:nvPicPr>
          <p:cNvPr id="5" name="Picture 4" descr="A graph with red and blue bars&#10;&#10;Description automatically generated">
            <a:extLst>
              <a:ext uri="{FF2B5EF4-FFF2-40B4-BE49-F238E27FC236}">
                <a16:creationId xmlns:a16="http://schemas.microsoft.com/office/drawing/2014/main" id="{CCA9F5EF-C3C2-F9CE-21AC-01BFECEEC972}"/>
              </a:ext>
            </a:extLst>
          </p:cNvPr>
          <p:cNvPicPr>
            <a:picLocks noChangeAspect="1"/>
          </p:cNvPicPr>
          <p:nvPr/>
        </p:nvPicPr>
        <p:blipFill>
          <a:blip r:embed="rId2"/>
          <a:stretch>
            <a:fillRect/>
          </a:stretch>
        </p:blipFill>
        <p:spPr>
          <a:xfrm>
            <a:off x="838200" y="2923953"/>
            <a:ext cx="10480491" cy="2871366"/>
          </a:xfrm>
          <a:prstGeom prst="rect">
            <a:avLst/>
          </a:prstGeom>
        </p:spPr>
      </p:pic>
    </p:spTree>
    <p:extLst>
      <p:ext uri="{BB962C8B-B14F-4D97-AF65-F5344CB8AC3E}">
        <p14:creationId xmlns:p14="http://schemas.microsoft.com/office/powerpoint/2010/main" val="172190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E123-D383-5EB4-4D88-B346F87D316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55DB156-E924-2EED-AC59-523624B9524B}"/>
              </a:ext>
            </a:extLst>
          </p:cNvPr>
          <p:cNvSpPr>
            <a:spLocks noGrp="1"/>
          </p:cNvSpPr>
          <p:nvPr>
            <p:ph idx="1"/>
          </p:nvPr>
        </p:nvSpPr>
        <p:spPr>
          <a:xfrm>
            <a:off x="838200" y="1825625"/>
            <a:ext cx="10515600" cy="3426859"/>
          </a:xfrm>
        </p:spPr>
        <p:txBody>
          <a:bodyPr/>
          <a:lstStyle/>
          <a:p>
            <a:r>
              <a:rPr lang="en-US" dirty="0"/>
              <a:t>Performance Improvement: On sentiment analysis and natural language inference tasks, models trained with counterfactual outperform models trained only on original data.</a:t>
            </a:r>
          </a:p>
          <a:p>
            <a:r>
              <a:rPr lang="en-US" dirty="0"/>
              <a:t>Robustness: Models becomes less sensitive to spurious patterns and more resilient to variations in the data.</a:t>
            </a:r>
          </a:p>
          <a:p>
            <a:r>
              <a:rPr lang="en-US" dirty="0"/>
              <a:t>Beyond: This method has the potentials to be valuable in other NLP domains.</a:t>
            </a:r>
          </a:p>
        </p:txBody>
      </p:sp>
    </p:spTree>
    <p:extLst>
      <p:ext uri="{BB962C8B-B14F-4D97-AF65-F5344CB8AC3E}">
        <p14:creationId xmlns:p14="http://schemas.microsoft.com/office/powerpoint/2010/main" val="33523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9E54-5F32-5644-91F4-F4491C62568F}"/>
              </a:ext>
            </a:extLst>
          </p:cNvPr>
          <p:cNvSpPr>
            <a:spLocks noGrp="1"/>
          </p:cNvSpPr>
          <p:nvPr>
            <p:ph type="title"/>
          </p:nvPr>
        </p:nvSpPr>
        <p:spPr>
          <a:xfrm>
            <a:off x="838200" y="365125"/>
            <a:ext cx="10825716" cy="1325563"/>
          </a:xfrm>
        </p:spPr>
        <p:txBody>
          <a:bodyPr>
            <a:normAutofit/>
          </a:bodyPr>
          <a:lstStyle/>
          <a:p>
            <a:r>
              <a:rPr lang="en-US" dirty="0"/>
              <a:t>Learning the difference that makes a difference with counterfactually-augmented data</a:t>
            </a:r>
          </a:p>
        </p:txBody>
      </p:sp>
      <p:sp>
        <p:nvSpPr>
          <p:cNvPr id="3" name="Content Placeholder 2">
            <a:extLst>
              <a:ext uri="{FF2B5EF4-FFF2-40B4-BE49-F238E27FC236}">
                <a16:creationId xmlns:a16="http://schemas.microsoft.com/office/drawing/2014/main" id="{CAE08639-CB3B-D048-007E-488B0E9F49B2}"/>
              </a:ext>
            </a:extLst>
          </p:cNvPr>
          <p:cNvSpPr>
            <a:spLocks noGrp="1"/>
          </p:cNvSpPr>
          <p:nvPr>
            <p:ph idx="1"/>
          </p:nvPr>
        </p:nvSpPr>
        <p:spPr>
          <a:xfrm>
            <a:off x="838200" y="1825625"/>
            <a:ext cx="6884773" cy="4351338"/>
          </a:xfrm>
        </p:spPr>
        <p:txBody>
          <a:bodyPr/>
          <a:lstStyle/>
          <a:p>
            <a:r>
              <a:rPr lang="en-US" dirty="0"/>
              <a:t>Author: </a:t>
            </a:r>
            <a:r>
              <a:rPr lang="en-US" dirty="0" err="1"/>
              <a:t>Divyansh</a:t>
            </a:r>
            <a:r>
              <a:rPr lang="en-US" dirty="0"/>
              <a:t> Kaushik, Eduard </a:t>
            </a:r>
            <a:r>
              <a:rPr lang="en-US" dirty="0" err="1"/>
              <a:t>Hovy</a:t>
            </a:r>
            <a:r>
              <a:rPr lang="en-US" dirty="0"/>
              <a:t>, Zachary C. Lipton</a:t>
            </a:r>
          </a:p>
          <a:p>
            <a:r>
              <a:rPr lang="en-US" dirty="0"/>
              <a:t>School: Carnegie Mellon University</a:t>
            </a:r>
          </a:p>
          <a:p>
            <a:r>
              <a:rPr lang="en-US" dirty="0"/>
              <a:t>Location: Pittsburgh PA, USA</a:t>
            </a:r>
          </a:p>
          <a:p>
            <a:r>
              <a:rPr lang="en-US" dirty="0"/>
              <a:t>Year: 2020</a:t>
            </a:r>
          </a:p>
          <a:p>
            <a:r>
              <a:rPr lang="en-US" dirty="0"/>
              <a:t>Link: </a:t>
            </a:r>
            <a:r>
              <a:rPr lang="en-US" dirty="0">
                <a:hlinkClick r:id="rId2"/>
              </a:rPr>
              <a:t>https://arxiv.org/abs/1909.12434</a:t>
            </a:r>
            <a:endParaRPr lang="en-US" dirty="0"/>
          </a:p>
          <a:p>
            <a:r>
              <a:rPr lang="en-US" dirty="0"/>
              <a:t>GitHub: </a:t>
            </a:r>
            <a:r>
              <a:rPr lang="en-US" dirty="0">
                <a:hlinkClick r:id="rId3"/>
              </a:rPr>
              <a:t>https://github.com/acmi-lab/counterfactually-augmented-data</a:t>
            </a:r>
            <a:endParaRPr lang="en-US" dirty="0"/>
          </a:p>
          <a:p>
            <a:r>
              <a:rPr lang="en-US" dirty="0"/>
              <a:t>Their data is public for reproducibility</a:t>
            </a:r>
          </a:p>
          <a:p>
            <a:endParaRPr lang="en-US" dirty="0"/>
          </a:p>
        </p:txBody>
      </p:sp>
      <p:pic>
        <p:nvPicPr>
          <p:cNvPr id="5" name="Picture 4" descr="A screenshot of a computer&#10;&#10;Description automatically generated">
            <a:extLst>
              <a:ext uri="{FF2B5EF4-FFF2-40B4-BE49-F238E27FC236}">
                <a16:creationId xmlns:a16="http://schemas.microsoft.com/office/drawing/2014/main" id="{BB7B4EFC-084A-81F3-A1E3-308725FA0F0C}"/>
              </a:ext>
            </a:extLst>
          </p:cNvPr>
          <p:cNvPicPr>
            <a:picLocks noChangeAspect="1"/>
          </p:cNvPicPr>
          <p:nvPr/>
        </p:nvPicPr>
        <p:blipFill>
          <a:blip r:embed="rId4"/>
          <a:stretch>
            <a:fillRect/>
          </a:stretch>
        </p:blipFill>
        <p:spPr>
          <a:xfrm>
            <a:off x="7866848" y="2347782"/>
            <a:ext cx="3797068" cy="2761819"/>
          </a:xfrm>
          <a:prstGeom prst="rect">
            <a:avLst/>
          </a:prstGeom>
        </p:spPr>
      </p:pic>
    </p:spTree>
    <p:extLst>
      <p:ext uri="{BB962C8B-B14F-4D97-AF65-F5344CB8AC3E}">
        <p14:creationId xmlns:p14="http://schemas.microsoft.com/office/powerpoint/2010/main" val="248138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2EA2-FE54-8422-079A-26C19A2FB0C2}"/>
              </a:ext>
            </a:extLst>
          </p:cNvPr>
          <p:cNvSpPr>
            <a:spLocks noGrp="1"/>
          </p:cNvSpPr>
          <p:nvPr>
            <p:ph type="title"/>
          </p:nvPr>
        </p:nvSpPr>
        <p:spPr>
          <a:xfrm>
            <a:off x="838200" y="743067"/>
            <a:ext cx="10515600" cy="857619"/>
          </a:xfrm>
        </p:spPr>
        <p:txBody>
          <a:bodyPr/>
          <a:lstStyle/>
          <a:p>
            <a:r>
              <a:rPr lang="en-US" dirty="0"/>
              <a:t>Examples in sentiment classification</a:t>
            </a:r>
          </a:p>
        </p:txBody>
      </p:sp>
      <p:sp>
        <p:nvSpPr>
          <p:cNvPr id="3" name="Content Placeholder 2">
            <a:extLst>
              <a:ext uri="{FF2B5EF4-FFF2-40B4-BE49-F238E27FC236}">
                <a16:creationId xmlns:a16="http://schemas.microsoft.com/office/drawing/2014/main" id="{377FCF52-C8E3-38B0-E144-78373100C22D}"/>
              </a:ext>
            </a:extLst>
          </p:cNvPr>
          <p:cNvSpPr>
            <a:spLocks noGrp="1"/>
          </p:cNvSpPr>
          <p:nvPr>
            <p:ph idx="1"/>
          </p:nvPr>
        </p:nvSpPr>
        <p:spPr>
          <a:xfrm>
            <a:off x="838200" y="2208358"/>
            <a:ext cx="10995837" cy="1183389"/>
          </a:xfrm>
        </p:spPr>
        <p:txBody>
          <a:bodyPr/>
          <a:lstStyle/>
          <a:p>
            <a:r>
              <a:rPr lang="en-US" dirty="0"/>
              <a:t>This movie is good. </a:t>
            </a:r>
            <a:r>
              <a:rPr lang="en-US" dirty="0">
                <a:solidFill>
                  <a:srgbClr val="FF0000"/>
                </a:solidFill>
              </a:rPr>
              <a:t>Model classifies this review as positive.</a:t>
            </a:r>
          </a:p>
          <a:p>
            <a:r>
              <a:rPr lang="en-US" dirty="0"/>
              <a:t>This movie is not good. </a:t>
            </a:r>
            <a:r>
              <a:rPr lang="en-US" dirty="0">
                <a:solidFill>
                  <a:srgbClr val="FF0000"/>
                </a:solidFill>
              </a:rPr>
              <a:t>Model still classifies this review as positive. </a:t>
            </a:r>
          </a:p>
        </p:txBody>
      </p:sp>
      <p:sp>
        <p:nvSpPr>
          <p:cNvPr id="4" name="TextBox 3">
            <a:extLst>
              <a:ext uri="{FF2B5EF4-FFF2-40B4-BE49-F238E27FC236}">
                <a16:creationId xmlns:a16="http://schemas.microsoft.com/office/drawing/2014/main" id="{D588897D-B1F7-ED4D-B019-AF541CB649D0}"/>
              </a:ext>
            </a:extLst>
          </p:cNvPr>
          <p:cNvSpPr txBox="1"/>
          <p:nvPr/>
        </p:nvSpPr>
        <p:spPr>
          <a:xfrm>
            <a:off x="934777" y="4047305"/>
            <a:ext cx="10547497" cy="830997"/>
          </a:xfrm>
          <a:prstGeom prst="rect">
            <a:avLst/>
          </a:prstGeom>
          <a:noFill/>
          <a:ln w="28575">
            <a:solidFill>
              <a:schemeClr val="accent1"/>
            </a:solidFill>
          </a:ln>
        </p:spPr>
        <p:txBody>
          <a:bodyPr wrap="square" rtlCol="0">
            <a:spAutoFit/>
          </a:bodyPr>
          <a:lstStyle/>
          <a:p>
            <a:r>
              <a:rPr lang="en-US" sz="2400" dirty="0"/>
              <a:t>Because this model associates all review containing “good” as positive. However, it doesn’t learn the whole semantics and ignore negation word, “not”.  </a:t>
            </a:r>
          </a:p>
        </p:txBody>
      </p:sp>
    </p:spTree>
    <p:extLst>
      <p:ext uri="{BB962C8B-B14F-4D97-AF65-F5344CB8AC3E}">
        <p14:creationId xmlns:p14="http://schemas.microsoft.com/office/powerpoint/2010/main" val="21961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4E8E-ABA3-1D57-8459-512A149A50FB}"/>
              </a:ext>
            </a:extLst>
          </p:cNvPr>
          <p:cNvSpPr>
            <a:spLocks noGrp="1"/>
          </p:cNvSpPr>
          <p:nvPr>
            <p:ph type="title"/>
          </p:nvPr>
        </p:nvSpPr>
        <p:spPr/>
        <p:txBody>
          <a:bodyPr/>
          <a:lstStyle/>
          <a:p>
            <a:r>
              <a:rPr lang="en-US" dirty="0"/>
              <a:t>Examples in email spam filter</a:t>
            </a:r>
          </a:p>
        </p:txBody>
      </p:sp>
      <p:sp>
        <p:nvSpPr>
          <p:cNvPr id="4" name="TextBox 3">
            <a:extLst>
              <a:ext uri="{FF2B5EF4-FFF2-40B4-BE49-F238E27FC236}">
                <a16:creationId xmlns:a16="http://schemas.microsoft.com/office/drawing/2014/main" id="{9C727E3D-BFD7-14F9-72BB-B5FE5B39124A}"/>
              </a:ext>
            </a:extLst>
          </p:cNvPr>
          <p:cNvSpPr txBox="1"/>
          <p:nvPr/>
        </p:nvSpPr>
        <p:spPr>
          <a:xfrm>
            <a:off x="614916" y="1690688"/>
            <a:ext cx="10962168"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“We are glad to offer you this position at our company…” </a:t>
            </a:r>
            <a:r>
              <a:rPr lang="en-US" sz="2800" dirty="0">
                <a:solidFill>
                  <a:srgbClr val="FF0000"/>
                </a:solidFill>
              </a:rPr>
              <a:t>Spam filter model can label this email as spam. </a:t>
            </a:r>
          </a:p>
          <a:p>
            <a:pPr marL="285750" indent="-285750">
              <a:buFont typeface="Arial" panose="020B0604020202020204" pitchFamily="34" charset="0"/>
              <a:buChar char="•"/>
            </a:pPr>
            <a:r>
              <a:rPr lang="en-US" sz="2800" dirty="0"/>
              <a:t>“We offer you a free pre-approved credit card if you drop by our shop today!” </a:t>
            </a:r>
            <a:r>
              <a:rPr lang="en-US" sz="2800" dirty="0">
                <a:solidFill>
                  <a:srgbClr val="FF0000"/>
                </a:solidFill>
              </a:rPr>
              <a:t>Spam filter model can correctly label this email as spam.</a:t>
            </a:r>
          </a:p>
        </p:txBody>
      </p:sp>
      <p:sp>
        <p:nvSpPr>
          <p:cNvPr id="5" name="TextBox 4">
            <a:extLst>
              <a:ext uri="{FF2B5EF4-FFF2-40B4-BE49-F238E27FC236}">
                <a16:creationId xmlns:a16="http://schemas.microsoft.com/office/drawing/2014/main" id="{C754D77B-E2FD-7B60-2AE8-F4E5E67E092F}"/>
              </a:ext>
            </a:extLst>
          </p:cNvPr>
          <p:cNvSpPr txBox="1"/>
          <p:nvPr/>
        </p:nvSpPr>
        <p:spPr>
          <a:xfrm>
            <a:off x="838200" y="4001136"/>
            <a:ext cx="9998340" cy="830997"/>
          </a:xfrm>
          <a:prstGeom prst="rect">
            <a:avLst/>
          </a:prstGeom>
          <a:noFill/>
          <a:ln w="44450">
            <a:solidFill>
              <a:schemeClr val="accent1"/>
            </a:solidFill>
          </a:ln>
        </p:spPr>
        <p:txBody>
          <a:bodyPr wrap="square" rtlCol="0">
            <a:spAutoFit/>
          </a:bodyPr>
          <a:lstStyle/>
          <a:p>
            <a:r>
              <a:rPr lang="en-US" sz="2400" dirty="0"/>
              <a:t>This spam filter model only looks at the frequent spam words such as “free”, “offer” instead of the whole actual contents.</a:t>
            </a:r>
          </a:p>
        </p:txBody>
      </p:sp>
    </p:spTree>
    <p:extLst>
      <p:ext uri="{BB962C8B-B14F-4D97-AF65-F5344CB8AC3E}">
        <p14:creationId xmlns:p14="http://schemas.microsoft.com/office/powerpoint/2010/main" val="398491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063E-0A11-5FFF-C118-E4CA10602A9F}"/>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A053F2D8-B4B9-EA10-B6D8-9BDA40E7291C}"/>
              </a:ext>
            </a:extLst>
          </p:cNvPr>
          <p:cNvSpPr>
            <a:spLocks noGrp="1"/>
          </p:cNvSpPr>
          <p:nvPr>
            <p:ph idx="1"/>
          </p:nvPr>
        </p:nvSpPr>
        <p:spPr/>
        <p:txBody>
          <a:bodyPr>
            <a:normAutofit/>
          </a:bodyPr>
          <a:lstStyle/>
          <a:p>
            <a:r>
              <a:rPr lang="en-US" sz="3200" dirty="0"/>
              <a:t>In natural language processing, some classification models or spam detection models and so on mistakenly rely on spurious correlations instead of actual semantic understanding.</a:t>
            </a:r>
          </a:p>
          <a:p>
            <a:r>
              <a:rPr lang="en-US" sz="3200" dirty="0"/>
              <a:t>This issue can make models only perform well on the training data but fail to perform well on a generalized data.</a:t>
            </a:r>
          </a:p>
        </p:txBody>
      </p:sp>
    </p:spTree>
    <p:extLst>
      <p:ext uri="{BB962C8B-B14F-4D97-AF65-F5344CB8AC3E}">
        <p14:creationId xmlns:p14="http://schemas.microsoft.com/office/powerpoint/2010/main" val="46122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F7CA-D248-79F6-3F34-E2DE84B16FD5}"/>
              </a:ext>
            </a:extLst>
          </p:cNvPr>
          <p:cNvSpPr>
            <a:spLocks noGrp="1"/>
          </p:cNvSpPr>
          <p:nvPr>
            <p:ph type="title"/>
          </p:nvPr>
        </p:nvSpPr>
        <p:spPr/>
        <p:txBody>
          <a:bodyPr/>
          <a:lstStyle/>
          <a:p>
            <a:r>
              <a:rPr lang="en-US" dirty="0"/>
              <a:t>Idea</a:t>
            </a:r>
          </a:p>
        </p:txBody>
      </p:sp>
      <p:sp>
        <p:nvSpPr>
          <p:cNvPr id="3" name="Content Placeholder 2">
            <a:extLst>
              <a:ext uri="{FF2B5EF4-FFF2-40B4-BE49-F238E27FC236}">
                <a16:creationId xmlns:a16="http://schemas.microsoft.com/office/drawing/2014/main" id="{76AD7B2E-7EA8-DCAB-9B8F-7B0D4AF4AEC9}"/>
              </a:ext>
            </a:extLst>
          </p:cNvPr>
          <p:cNvSpPr>
            <a:spLocks noGrp="1"/>
          </p:cNvSpPr>
          <p:nvPr>
            <p:ph idx="1"/>
          </p:nvPr>
        </p:nvSpPr>
        <p:spPr/>
        <p:txBody>
          <a:bodyPr/>
          <a:lstStyle/>
          <a:p>
            <a:r>
              <a:rPr lang="en-US" sz="3600" dirty="0"/>
              <a:t>The authors designed a human-in-the-loop system for counterfactually manipulating documents.</a:t>
            </a:r>
          </a:p>
          <a:p>
            <a:r>
              <a:rPr lang="en-US" sz="3600" dirty="0"/>
              <a:t>By adding these counterfactually data into the training set, the authors hope to force models to learn the truly underlying semantic instead of spurious associations.</a:t>
            </a:r>
          </a:p>
          <a:p>
            <a:pPr marL="0" indent="0">
              <a:buNone/>
            </a:pPr>
            <a:endParaRPr lang="en-US" dirty="0"/>
          </a:p>
        </p:txBody>
      </p:sp>
    </p:spTree>
    <p:extLst>
      <p:ext uri="{BB962C8B-B14F-4D97-AF65-F5344CB8AC3E}">
        <p14:creationId xmlns:p14="http://schemas.microsoft.com/office/powerpoint/2010/main" val="228611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4822-1900-4C38-5A49-DA81BF0C84F2}"/>
              </a:ext>
            </a:extLst>
          </p:cNvPr>
          <p:cNvSpPr>
            <a:spLocks noGrp="1"/>
          </p:cNvSpPr>
          <p:nvPr>
            <p:ph type="title"/>
          </p:nvPr>
        </p:nvSpPr>
        <p:spPr>
          <a:xfrm>
            <a:off x="912628" y="98914"/>
            <a:ext cx="10515600" cy="1325563"/>
          </a:xfrm>
        </p:spPr>
        <p:txBody>
          <a:bodyPr/>
          <a:lstStyle/>
          <a:p>
            <a:r>
              <a:rPr lang="en-US" dirty="0"/>
              <a:t>Methods</a:t>
            </a:r>
          </a:p>
        </p:txBody>
      </p:sp>
      <p:sp>
        <p:nvSpPr>
          <p:cNvPr id="3" name="Content Placeholder 2">
            <a:extLst>
              <a:ext uri="{FF2B5EF4-FFF2-40B4-BE49-F238E27FC236}">
                <a16:creationId xmlns:a16="http://schemas.microsoft.com/office/drawing/2014/main" id="{4018640F-F75F-A337-B9CE-B105AF8A0171}"/>
              </a:ext>
            </a:extLst>
          </p:cNvPr>
          <p:cNvSpPr>
            <a:spLocks noGrp="1"/>
          </p:cNvSpPr>
          <p:nvPr>
            <p:ph idx="1"/>
          </p:nvPr>
        </p:nvSpPr>
        <p:spPr>
          <a:xfrm>
            <a:off x="912628" y="1424477"/>
            <a:ext cx="10515600" cy="1831975"/>
          </a:xfrm>
        </p:spPr>
        <p:txBody>
          <a:bodyPr/>
          <a:lstStyle/>
          <a:p>
            <a:r>
              <a:rPr lang="en-US" dirty="0"/>
              <a:t>Edit each text to contradict its original labels.</a:t>
            </a:r>
          </a:p>
          <a:p>
            <a:r>
              <a:rPr lang="en-US" dirty="0"/>
              <a:t>Edits make text remain coherent. </a:t>
            </a:r>
          </a:p>
          <a:p>
            <a:r>
              <a:rPr lang="en-US" dirty="0"/>
              <a:t>No unnecessary edits are made.</a:t>
            </a:r>
          </a:p>
        </p:txBody>
      </p:sp>
      <p:pic>
        <p:nvPicPr>
          <p:cNvPr id="5" name="Picture 4">
            <a:extLst>
              <a:ext uri="{FF2B5EF4-FFF2-40B4-BE49-F238E27FC236}">
                <a16:creationId xmlns:a16="http://schemas.microsoft.com/office/drawing/2014/main" id="{0871ACE0-2A74-14D0-769D-E28990CA7BF9}"/>
              </a:ext>
            </a:extLst>
          </p:cNvPr>
          <p:cNvPicPr>
            <a:picLocks noChangeAspect="1"/>
          </p:cNvPicPr>
          <p:nvPr/>
        </p:nvPicPr>
        <p:blipFill>
          <a:blip r:embed="rId2"/>
          <a:stretch>
            <a:fillRect/>
          </a:stretch>
        </p:blipFill>
        <p:spPr>
          <a:xfrm>
            <a:off x="1331580" y="3429000"/>
            <a:ext cx="5478429" cy="2821820"/>
          </a:xfrm>
          <a:prstGeom prst="rect">
            <a:avLst/>
          </a:prstGeom>
        </p:spPr>
      </p:pic>
    </p:spTree>
    <p:extLst>
      <p:ext uri="{BB962C8B-B14F-4D97-AF65-F5344CB8AC3E}">
        <p14:creationId xmlns:p14="http://schemas.microsoft.com/office/powerpoint/2010/main" val="87526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BC37-B557-569C-B1B5-BD2395A583D4}"/>
              </a:ext>
            </a:extLst>
          </p:cNvPr>
          <p:cNvSpPr>
            <a:spLocks noGrp="1"/>
          </p:cNvSpPr>
          <p:nvPr>
            <p:ph type="title"/>
          </p:nvPr>
        </p:nvSpPr>
        <p:spPr/>
        <p:txBody>
          <a:bodyPr/>
          <a:lstStyle/>
          <a:p>
            <a:r>
              <a:rPr lang="en-US" dirty="0"/>
              <a:t>Two experimental tasks: Sentiment Analysis</a:t>
            </a:r>
          </a:p>
        </p:txBody>
      </p:sp>
      <p:sp>
        <p:nvSpPr>
          <p:cNvPr id="3" name="Content Placeholder 2">
            <a:extLst>
              <a:ext uri="{FF2B5EF4-FFF2-40B4-BE49-F238E27FC236}">
                <a16:creationId xmlns:a16="http://schemas.microsoft.com/office/drawing/2014/main" id="{A9696740-4C33-FEFD-433B-9F9C14F31DDE}"/>
              </a:ext>
            </a:extLst>
          </p:cNvPr>
          <p:cNvSpPr>
            <a:spLocks noGrp="1"/>
          </p:cNvSpPr>
          <p:nvPr>
            <p:ph idx="1"/>
          </p:nvPr>
        </p:nvSpPr>
        <p:spPr>
          <a:xfrm>
            <a:off x="838200" y="1825625"/>
            <a:ext cx="10515600" cy="1980831"/>
          </a:xfrm>
        </p:spPr>
        <p:txBody>
          <a:bodyPr/>
          <a:lstStyle/>
          <a:p>
            <a:r>
              <a:rPr lang="en-US" dirty="0"/>
              <a:t>IMDB dataset: train/validation/test splits are 1707, 245 and 488 examples, respectively.</a:t>
            </a:r>
          </a:p>
          <a:p>
            <a:r>
              <a:rPr lang="en-US" dirty="0"/>
              <a:t>Two-way classification: positive and negative.</a:t>
            </a:r>
          </a:p>
        </p:txBody>
      </p:sp>
      <p:sp>
        <p:nvSpPr>
          <p:cNvPr id="4" name="TextBox 3">
            <a:extLst>
              <a:ext uri="{FF2B5EF4-FFF2-40B4-BE49-F238E27FC236}">
                <a16:creationId xmlns:a16="http://schemas.microsoft.com/office/drawing/2014/main" id="{CCCA4C0D-DF64-28C3-86E6-0FBBBC8C705B}"/>
              </a:ext>
            </a:extLst>
          </p:cNvPr>
          <p:cNvSpPr txBox="1"/>
          <p:nvPr/>
        </p:nvSpPr>
        <p:spPr>
          <a:xfrm>
            <a:off x="838200" y="4231759"/>
            <a:ext cx="9948530" cy="1569660"/>
          </a:xfrm>
          <a:prstGeom prst="rect">
            <a:avLst/>
          </a:prstGeom>
          <a:noFill/>
          <a:ln w="25400">
            <a:solidFill>
              <a:schemeClr val="accent1"/>
            </a:solidFill>
          </a:ln>
        </p:spPr>
        <p:txBody>
          <a:bodyPr wrap="square" rtlCol="0">
            <a:spAutoFit/>
          </a:bodyPr>
          <a:lstStyle/>
          <a:p>
            <a:r>
              <a:rPr lang="en-US" sz="3200" dirty="0"/>
              <a:t>Example: “The movie was great!” (positive) </a:t>
            </a:r>
          </a:p>
          <a:p>
            <a:r>
              <a:rPr lang="en-US" sz="3200" dirty="0">
                <a:solidFill>
                  <a:srgbClr val="FF0000"/>
                </a:solidFill>
              </a:rPr>
              <a:t>-&gt;</a:t>
            </a:r>
            <a:r>
              <a:rPr lang="en-US" sz="3200" dirty="0"/>
              <a:t> </a:t>
            </a:r>
          </a:p>
          <a:p>
            <a:r>
              <a:rPr lang="en-US" sz="3200" dirty="0"/>
              <a:t>“The movie was awful!” (negative)</a:t>
            </a:r>
          </a:p>
        </p:txBody>
      </p:sp>
    </p:spTree>
    <p:extLst>
      <p:ext uri="{BB962C8B-B14F-4D97-AF65-F5344CB8AC3E}">
        <p14:creationId xmlns:p14="http://schemas.microsoft.com/office/powerpoint/2010/main" val="162758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E286-29FF-94B7-8D04-2B4051CE4729}"/>
              </a:ext>
            </a:extLst>
          </p:cNvPr>
          <p:cNvSpPr>
            <a:spLocks noGrp="1"/>
          </p:cNvSpPr>
          <p:nvPr>
            <p:ph type="title"/>
          </p:nvPr>
        </p:nvSpPr>
        <p:spPr/>
        <p:txBody>
          <a:bodyPr/>
          <a:lstStyle/>
          <a:p>
            <a:r>
              <a:rPr lang="en-US" dirty="0"/>
              <a:t>Two experimental tasks: Natural Language Inference</a:t>
            </a:r>
          </a:p>
        </p:txBody>
      </p:sp>
      <p:sp>
        <p:nvSpPr>
          <p:cNvPr id="3" name="Content Placeholder 2">
            <a:extLst>
              <a:ext uri="{FF2B5EF4-FFF2-40B4-BE49-F238E27FC236}">
                <a16:creationId xmlns:a16="http://schemas.microsoft.com/office/drawing/2014/main" id="{57C78F6E-077D-7CEA-5D6C-7A41FD6ABAA4}"/>
              </a:ext>
            </a:extLst>
          </p:cNvPr>
          <p:cNvSpPr>
            <a:spLocks noGrp="1"/>
          </p:cNvSpPr>
          <p:nvPr>
            <p:ph idx="1"/>
          </p:nvPr>
        </p:nvSpPr>
        <p:spPr>
          <a:xfrm>
            <a:off x="838200" y="1825626"/>
            <a:ext cx="10515600" cy="1569660"/>
          </a:xfrm>
        </p:spPr>
        <p:txBody>
          <a:bodyPr/>
          <a:lstStyle/>
          <a:p>
            <a:r>
              <a:rPr lang="en-US" dirty="0"/>
              <a:t>SNLI dataset: train/validation/test splits are1750, 250, and 500 pairs, respectively.</a:t>
            </a:r>
          </a:p>
          <a:p>
            <a:r>
              <a:rPr lang="en-US" dirty="0"/>
              <a:t>Three-way classification: entailment, contradiction, and neutral</a:t>
            </a:r>
          </a:p>
          <a:p>
            <a:endParaRPr lang="en-US" dirty="0"/>
          </a:p>
        </p:txBody>
      </p:sp>
      <p:sp>
        <p:nvSpPr>
          <p:cNvPr id="4" name="TextBox 3">
            <a:extLst>
              <a:ext uri="{FF2B5EF4-FFF2-40B4-BE49-F238E27FC236}">
                <a16:creationId xmlns:a16="http://schemas.microsoft.com/office/drawing/2014/main" id="{3C9030B9-4F23-9354-CCC5-49F4E10B6CEF}"/>
              </a:ext>
            </a:extLst>
          </p:cNvPr>
          <p:cNvSpPr txBox="1"/>
          <p:nvPr/>
        </p:nvSpPr>
        <p:spPr>
          <a:xfrm>
            <a:off x="838200" y="3849200"/>
            <a:ext cx="10857614" cy="1569660"/>
          </a:xfrm>
          <a:prstGeom prst="rect">
            <a:avLst/>
          </a:prstGeom>
          <a:noFill/>
          <a:ln w="41275">
            <a:solidFill>
              <a:schemeClr val="accent1"/>
            </a:solidFill>
          </a:ln>
        </p:spPr>
        <p:txBody>
          <a:bodyPr wrap="square" rtlCol="0">
            <a:spAutoFit/>
          </a:bodyPr>
          <a:lstStyle/>
          <a:p>
            <a:r>
              <a:rPr lang="en-US" sz="3200" dirty="0"/>
              <a:t>Example: “Premise: Students are doing their homework.”</a:t>
            </a:r>
          </a:p>
          <a:p>
            <a:r>
              <a:rPr lang="en-US" sz="3200" dirty="0"/>
              <a:t>“Original Hypothesis: Students are studying. (Entailment)”</a:t>
            </a:r>
          </a:p>
          <a:p>
            <a:r>
              <a:rPr lang="en-US" sz="3200" dirty="0">
                <a:solidFill>
                  <a:srgbClr val="FF0000"/>
                </a:solidFill>
              </a:rPr>
              <a:t>-&gt;</a:t>
            </a:r>
            <a:r>
              <a:rPr lang="en-US" sz="3200" dirty="0"/>
              <a:t> “New Hypothesis: Students are playing. (Contradiction)”</a:t>
            </a:r>
          </a:p>
        </p:txBody>
      </p:sp>
    </p:spTree>
    <p:extLst>
      <p:ext uri="{BB962C8B-B14F-4D97-AF65-F5344CB8AC3E}">
        <p14:creationId xmlns:p14="http://schemas.microsoft.com/office/powerpoint/2010/main" val="3963417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2286</TotalTime>
  <Words>685</Words>
  <Application>Microsoft Macintosh PowerPoint</Application>
  <PresentationFormat>Widescreen</PresentationFormat>
  <Paragraphs>62</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Google Sans</vt:lpstr>
      <vt:lpstr>Aptos</vt:lpstr>
      <vt:lpstr>Aptos Display</vt:lpstr>
      <vt:lpstr>Arial</vt:lpstr>
      <vt:lpstr>Office Theme</vt:lpstr>
      <vt:lpstr>Paper Presentation</vt:lpstr>
      <vt:lpstr>Learning the difference that makes a difference with counterfactually-augmented data</vt:lpstr>
      <vt:lpstr>Examples in sentiment classification</vt:lpstr>
      <vt:lpstr>Examples in email spam filter</vt:lpstr>
      <vt:lpstr>Problem</vt:lpstr>
      <vt:lpstr>Idea</vt:lpstr>
      <vt:lpstr>Methods</vt:lpstr>
      <vt:lpstr>Two experimental tasks: Sentiment Analysis</vt:lpstr>
      <vt:lpstr>Two experimental tasks: Natural Language Inference</vt:lpstr>
      <vt:lpstr>Models and Results</vt:lpstr>
      <vt:lpstr>Generalization on out-of-domain data</vt:lpstr>
      <vt:lpstr>An example of what is learned by this method</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Presentation</dc:title>
  <dc:creator>Yuan, Léon</dc:creator>
  <cp:lastModifiedBy>Yuan, Léon</cp:lastModifiedBy>
  <cp:revision>10</cp:revision>
  <dcterms:created xsi:type="dcterms:W3CDTF">2024-04-19T02:04:06Z</dcterms:created>
  <dcterms:modified xsi:type="dcterms:W3CDTF">2024-04-20T16:10:09Z</dcterms:modified>
</cp:coreProperties>
</file>